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4"/>
  </p:notesMasterIdLst>
  <p:sldIdLst>
    <p:sldId id="315" r:id="rId2"/>
    <p:sldId id="324" r:id="rId3"/>
    <p:sldId id="317" r:id="rId4"/>
    <p:sldId id="310" r:id="rId5"/>
    <p:sldId id="259" r:id="rId6"/>
    <p:sldId id="312" r:id="rId7"/>
    <p:sldId id="318" r:id="rId8"/>
    <p:sldId id="319" r:id="rId9"/>
    <p:sldId id="320" r:id="rId10"/>
    <p:sldId id="325" r:id="rId11"/>
    <p:sldId id="322" r:id="rId12"/>
    <p:sldId id="323" r:id="rId13"/>
    <p:sldId id="271" r:id="rId14"/>
    <p:sldId id="264" r:id="rId15"/>
    <p:sldId id="280" r:id="rId16"/>
    <p:sldId id="273" r:id="rId17"/>
    <p:sldId id="281" r:id="rId18"/>
    <p:sldId id="274" r:id="rId19"/>
    <p:sldId id="282" r:id="rId20"/>
    <p:sldId id="275" r:id="rId21"/>
    <p:sldId id="276" r:id="rId22"/>
    <p:sldId id="265" r:id="rId23"/>
  </p:sldIdLst>
  <p:sldSz cx="18288000" cy="10287000"/>
  <p:notesSz cx="6858000" cy="9947275"/>
  <p:embeddedFontLst>
    <p:embeddedFont>
      <p:font typeface="Bookman Old Style" panose="02050604050505020204" pitchFamily="18" charset="0"/>
      <p:regular r:id="rId25"/>
      <p:bold r:id="rId26"/>
      <p:italic r:id="rId27"/>
      <p:boldItalic r:id="rId28"/>
    </p:embeddedFont>
    <p:embeddedFont>
      <p:font typeface="Dynapuff Condensed" panose="020B0604020202020204" charset="0"/>
      <p:regular r:id="rId29"/>
    </p:embeddedFont>
    <p:embeddedFont>
      <p:font typeface="Dynapuff SemiCondensed" panose="020B0604020202020204" charset="0"/>
      <p:regular r:id="rId30"/>
    </p:embeddedFont>
    <p:embeddedFont>
      <p:font typeface="Leckerli One" panose="020B0604020202020204" charset="0"/>
      <p:regular r:id="rId31"/>
    </p:embeddedFont>
  </p:embeddedFontLst>
  <p:defaultTextStyle>
    <a:defPPr>
      <a:defRPr lang="en-US"/>
    </a:defPPr>
    <a:lvl1pPr marL="0" algn="l" defTabSz="914386" rtl="0" eaLnBrk="1" latinLnBrk="0" hangingPunct="1">
      <a:defRPr sz="1800" kern="1200">
        <a:solidFill>
          <a:schemeClr val="tx1"/>
        </a:solidFill>
        <a:latin typeface="+mn-lt"/>
        <a:ea typeface="+mn-ea"/>
        <a:cs typeface="+mn-cs"/>
      </a:defRPr>
    </a:lvl1pPr>
    <a:lvl2pPr marL="457193" algn="l" defTabSz="914386" rtl="0" eaLnBrk="1" latinLnBrk="0" hangingPunct="1">
      <a:defRPr sz="1800" kern="1200">
        <a:solidFill>
          <a:schemeClr val="tx1"/>
        </a:solidFill>
        <a:latin typeface="+mn-lt"/>
        <a:ea typeface="+mn-ea"/>
        <a:cs typeface="+mn-cs"/>
      </a:defRPr>
    </a:lvl2pPr>
    <a:lvl3pPr marL="914386" algn="l" defTabSz="914386" rtl="0" eaLnBrk="1" latinLnBrk="0" hangingPunct="1">
      <a:defRPr sz="1800" kern="1200">
        <a:solidFill>
          <a:schemeClr val="tx1"/>
        </a:solidFill>
        <a:latin typeface="+mn-lt"/>
        <a:ea typeface="+mn-ea"/>
        <a:cs typeface="+mn-cs"/>
      </a:defRPr>
    </a:lvl3pPr>
    <a:lvl4pPr marL="1371578" algn="l" defTabSz="914386" rtl="0" eaLnBrk="1" latinLnBrk="0" hangingPunct="1">
      <a:defRPr sz="1800" kern="1200">
        <a:solidFill>
          <a:schemeClr val="tx1"/>
        </a:solidFill>
        <a:latin typeface="+mn-lt"/>
        <a:ea typeface="+mn-ea"/>
        <a:cs typeface="+mn-cs"/>
      </a:defRPr>
    </a:lvl4pPr>
    <a:lvl5pPr marL="1828771" algn="l" defTabSz="914386" rtl="0" eaLnBrk="1" latinLnBrk="0" hangingPunct="1">
      <a:defRPr sz="1800" kern="1200">
        <a:solidFill>
          <a:schemeClr val="tx1"/>
        </a:solidFill>
        <a:latin typeface="+mn-lt"/>
        <a:ea typeface="+mn-ea"/>
        <a:cs typeface="+mn-cs"/>
      </a:defRPr>
    </a:lvl5pPr>
    <a:lvl6pPr marL="2285964" algn="l" defTabSz="914386" rtl="0" eaLnBrk="1" latinLnBrk="0" hangingPunct="1">
      <a:defRPr sz="1800" kern="1200">
        <a:solidFill>
          <a:schemeClr val="tx1"/>
        </a:solidFill>
        <a:latin typeface="+mn-lt"/>
        <a:ea typeface="+mn-ea"/>
        <a:cs typeface="+mn-cs"/>
      </a:defRPr>
    </a:lvl6pPr>
    <a:lvl7pPr marL="2743157" algn="l" defTabSz="914386" rtl="0" eaLnBrk="1" latinLnBrk="0" hangingPunct="1">
      <a:defRPr sz="1800" kern="1200">
        <a:solidFill>
          <a:schemeClr val="tx1"/>
        </a:solidFill>
        <a:latin typeface="+mn-lt"/>
        <a:ea typeface="+mn-ea"/>
        <a:cs typeface="+mn-cs"/>
      </a:defRPr>
    </a:lvl7pPr>
    <a:lvl8pPr marL="3200348" algn="l" defTabSz="914386" rtl="0" eaLnBrk="1" latinLnBrk="0" hangingPunct="1">
      <a:defRPr sz="1800" kern="1200">
        <a:solidFill>
          <a:schemeClr val="tx1"/>
        </a:solidFill>
        <a:latin typeface="+mn-lt"/>
        <a:ea typeface="+mn-ea"/>
        <a:cs typeface="+mn-cs"/>
      </a:defRPr>
    </a:lvl8pPr>
    <a:lvl9pPr marL="3657542" algn="l" defTabSz="91438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 clrIdx="0">
    <p:extLst>
      <p:ext uri="{19B8F6BF-5375-455C-9EA6-DF929625EA0E}">
        <p15:presenceInfo xmlns:p15="http://schemas.microsoft.com/office/powerpoint/2012/main" userId="Adm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E8DF"/>
    <a:srgbClr val="D5F7F5"/>
    <a:srgbClr val="D6F0CE"/>
    <a:srgbClr val="EBF6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987" autoAdjust="0"/>
  </p:normalViewPr>
  <p:slideViewPr>
    <p:cSldViewPr>
      <p:cViewPr varScale="1">
        <p:scale>
          <a:sx n="70" d="100"/>
          <a:sy n="70" d="100"/>
        </p:scale>
        <p:origin x="768"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36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97364"/>
          </a:xfrm>
          <a:prstGeom prst="rect">
            <a:avLst/>
          </a:prstGeom>
        </p:spPr>
        <p:txBody>
          <a:bodyPr vert="horz" lIns="91440" tIns="45720" rIns="91440" bIns="45720" rtlCol="0"/>
          <a:lstStyle>
            <a:lvl1pPr algn="r">
              <a:defRPr sz="1200"/>
            </a:lvl1pPr>
          </a:lstStyle>
          <a:p>
            <a:fld id="{355F10D6-75CF-4EEE-9F87-E373E32E43C9}" type="datetimeFigureOut">
              <a:rPr lang="en-US" smtClean="0"/>
              <a:t>8/24/2026</a:t>
            </a:fld>
            <a:endParaRPr lang="en-US"/>
          </a:p>
        </p:txBody>
      </p:sp>
      <p:sp>
        <p:nvSpPr>
          <p:cNvPr id="4" name="Slide Image Placeholder 3"/>
          <p:cNvSpPr>
            <a:spLocks noGrp="1" noRot="1" noChangeAspect="1"/>
          </p:cNvSpPr>
          <p:nvPr>
            <p:ph type="sldImg" idx="2"/>
          </p:nvPr>
        </p:nvSpPr>
        <p:spPr>
          <a:xfrm>
            <a:off x="114300" y="746125"/>
            <a:ext cx="6629400" cy="3730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724956"/>
            <a:ext cx="5486400" cy="447627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48185"/>
            <a:ext cx="2971800" cy="49736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448185"/>
            <a:ext cx="2971800" cy="497364"/>
          </a:xfrm>
          <a:prstGeom prst="rect">
            <a:avLst/>
          </a:prstGeom>
        </p:spPr>
        <p:txBody>
          <a:bodyPr vert="horz" lIns="91440" tIns="45720" rIns="91440" bIns="45720" rtlCol="0" anchor="b"/>
          <a:lstStyle>
            <a:lvl1pPr algn="r">
              <a:defRPr sz="1200"/>
            </a:lvl1pPr>
          </a:lstStyle>
          <a:p>
            <a:fld id="{8013DA2C-5FB9-4608-9F7F-51CB47B1186E}" type="slidenum">
              <a:rPr lang="en-US" smtClean="0"/>
              <a:t>‹#›</a:t>
            </a:fld>
            <a:endParaRPr lang="en-US"/>
          </a:p>
        </p:txBody>
      </p:sp>
    </p:spTree>
    <p:extLst>
      <p:ext uri="{BB962C8B-B14F-4D97-AF65-F5344CB8AC3E}">
        <p14:creationId xmlns:p14="http://schemas.microsoft.com/office/powerpoint/2010/main" val="3100772107"/>
      </p:ext>
    </p:extLst>
  </p:cSld>
  <p:clrMap bg1="lt1" tx1="dk1" bg2="lt2" tx2="dk2" accent1="accent1" accent2="accent2" accent3="accent3" accent4="accent4" accent5="accent5" accent6="accent6" hlink="hlink" folHlink="folHlink"/>
  <p:notesStyle>
    <a:lvl1pPr marL="0" algn="l" defTabSz="914386" rtl="0" eaLnBrk="1" latinLnBrk="0" hangingPunct="1">
      <a:defRPr sz="1200" kern="1200">
        <a:solidFill>
          <a:schemeClr val="tx1"/>
        </a:solidFill>
        <a:latin typeface="+mn-lt"/>
        <a:ea typeface="+mn-ea"/>
        <a:cs typeface="+mn-cs"/>
      </a:defRPr>
    </a:lvl1pPr>
    <a:lvl2pPr marL="457193" algn="l" defTabSz="914386" rtl="0" eaLnBrk="1" latinLnBrk="0" hangingPunct="1">
      <a:defRPr sz="1200" kern="1200">
        <a:solidFill>
          <a:schemeClr val="tx1"/>
        </a:solidFill>
        <a:latin typeface="+mn-lt"/>
        <a:ea typeface="+mn-ea"/>
        <a:cs typeface="+mn-cs"/>
      </a:defRPr>
    </a:lvl2pPr>
    <a:lvl3pPr marL="914386" algn="l" defTabSz="914386" rtl="0" eaLnBrk="1" latinLnBrk="0" hangingPunct="1">
      <a:defRPr sz="1200" kern="1200">
        <a:solidFill>
          <a:schemeClr val="tx1"/>
        </a:solidFill>
        <a:latin typeface="+mn-lt"/>
        <a:ea typeface="+mn-ea"/>
        <a:cs typeface="+mn-cs"/>
      </a:defRPr>
    </a:lvl3pPr>
    <a:lvl4pPr marL="1371578" algn="l" defTabSz="914386" rtl="0" eaLnBrk="1" latinLnBrk="0" hangingPunct="1">
      <a:defRPr sz="1200" kern="1200">
        <a:solidFill>
          <a:schemeClr val="tx1"/>
        </a:solidFill>
        <a:latin typeface="+mn-lt"/>
        <a:ea typeface="+mn-ea"/>
        <a:cs typeface="+mn-cs"/>
      </a:defRPr>
    </a:lvl4pPr>
    <a:lvl5pPr marL="1828771" algn="l" defTabSz="914386" rtl="0" eaLnBrk="1" latinLnBrk="0" hangingPunct="1">
      <a:defRPr sz="1200" kern="1200">
        <a:solidFill>
          <a:schemeClr val="tx1"/>
        </a:solidFill>
        <a:latin typeface="+mn-lt"/>
        <a:ea typeface="+mn-ea"/>
        <a:cs typeface="+mn-cs"/>
      </a:defRPr>
    </a:lvl5pPr>
    <a:lvl6pPr marL="2285964" algn="l" defTabSz="914386" rtl="0" eaLnBrk="1" latinLnBrk="0" hangingPunct="1">
      <a:defRPr sz="1200" kern="1200">
        <a:solidFill>
          <a:schemeClr val="tx1"/>
        </a:solidFill>
        <a:latin typeface="+mn-lt"/>
        <a:ea typeface="+mn-ea"/>
        <a:cs typeface="+mn-cs"/>
      </a:defRPr>
    </a:lvl6pPr>
    <a:lvl7pPr marL="2743157" algn="l" defTabSz="914386" rtl="0" eaLnBrk="1" latinLnBrk="0" hangingPunct="1">
      <a:defRPr sz="1200" kern="1200">
        <a:solidFill>
          <a:schemeClr val="tx1"/>
        </a:solidFill>
        <a:latin typeface="+mn-lt"/>
        <a:ea typeface="+mn-ea"/>
        <a:cs typeface="+mn-cs"/>
      </a:defRPr>
    </a:lvl7pPr>
    <a:lvl8pPr marL="3200348" algn="l" defTabSz="914386" rtl="0" eaLnBrk="1" latinLnBrk="0" hangingPunct="1">
      <a:defRPr sz="1200" kern="1200">
        <a:solidFill>
          <a:schemeClr val="tx1"/>
        </a:solidFill>
        <a:latin typeface="+mn-lt"/>
        <a:ea typeface="+mn-ea"/>
        <a:cs typeface="+mn-cs"/>
      </a:defRPr>
    </a:lvl8pPr>
    <a:lvl9pPr marL="3657542" algn="l" defTabSz="91438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13DA2C-5FB9-4608-9F7F-51CB47B1186E}" type="slidenum">
              <a:rPr lang="en-US" smtClean="0"/>
              <a:t>1</a:t>
            </a:fld>
            <a:endParaRPr lang="en-US" dirty="0"/>
          </a:p>
        </p:txBody>
      </p:sp>
    </p:spTree>
    <p:extLst>
      <p:ext uri="{BB962C8B-B14F-4D97-AF65-F5344CB8AC3E}">
        <p14:creationId xmlns:p14="http://schemas.microsoft.com/office/powerpoint/2010/main" val="505559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013DA2C-5FB9-4608-9F7F-51CB47B1186E}" type="slidenum">
              <a:rPr lang="en-US" smtClean="0"/>
              <a:t>2</a:t>
            </a:fld>
            <a:endParaRPr lang="en-US"/>
          </a:p>
        </p:txBody>
      </p:sp>
    </p:spTree>
    <p:extLst>
      <p:ext uri="{BB962C8B-B14F-4D97-AF65-F5344CB8AC3E}">
        <p14:creationId xmlns:p14="http://schemas.microsoft.com/office/powerpoint/2010/main" val="3435404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13DA2C-5FB9-4608-9F7F-51CB47B1186E}" type="slidenum">
              <a:rPr lang="en-US" smtClean="0"/>
              <a:t>5</a:t>
            </a:fld>
            <a:endParaRPr lang="en-US"/>
          </a:p>
        </p:txBody>
      </p:sp>
    </p:spTree>
    <p:extLst>
      <p:ext uri="{BB962C8B-B14F-4D97-AF65-F5344CB8AC3E}">
        <p14:creationId xmlns:p14="http://schemas.microsoft.com/office/powerpoint/2010/main" val="3265305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746125"/>
            <a:ext cx="6629400" cy="3730625"/>
          </a:xfrm>
        </p:spPr>
        <p:txBody>
          <a:bodyPr/>
          <a:lstStyle/>
          <a:p>
            <a:endParaRPr lang="en-IN"/>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13DA2C-5FB9-4608-9F7F-51CB47B1186E}" type="slidenum">
              <a:rPr lang="en-US" smtClean="0"/>
              <a:t>7</a:t>
            </a:fld>
            <a:endParaRPr lang="en-US"/>
          </a:p>
        </p:txBody>
      </p:sp>
    </p:spTree>
    <p:extLst>
      <p:ext uri="{BB962C8B-B14F-4D97-AF65-F5344CB8AC3E}">
        <p14:creationId xmlns:p14="http://schemas.microsoft.com/office/powerpoint/2010/main" val="3080971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746125"/>
            <a:ext cx="6629400" cy="3730625"/>
          </a:xfrm>
        </p:spPr>
        <p:txBody>
          <a:bodyPr/>
          <a:lstStyle/>
          <a:p>
            <a:endParaRPr lang="en-IN"/>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13DA2C-5FB9-4608-9F7F-51CB47B1186E}" type="slidenum">
              <a:rPr lang="en-US" smtClean="0"/>
              <a:t>8</a:t>
            </a:fld>
            <a:endParaRPr lang="en-US"/>
          </a:p>
        </p:txBody>
      </p:sp>
    </p:spTree>
    <p:extLst>
      <p:ext uri="{BB962C8B-B14F-4D97-AF65-F5344CB8AC3E}">
        <p14:creationId xmlns:p14="http://schemas.microsoft.com/office/powerpoint/2010/main" val="2765530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746125"/>
            <a:ext cx="6629400" cy="3730625"/>
          </a:xfrm>
        </p:spPr>
        <p:txBody>
          <a:bodyPr/>
          <a:lstStyle/>
          <a:p>
            <a:endParaRPr lang="en-IN"/>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13DA2C-5FB9-4608-9F7F-51CB47B1186E}" type="slidenum">
              <a:rPr lang="en-US" smtClean="0"/>
              <a:t>9</a:t>
            </a:fld>
            <a:endParaRPr lang="en-US"/>
          </a:p>
        </p:txBody>
      </p:sp>
    </p:spTree>
    <p:extLst>
      <p:ext uri="{BB962C8B-B14F-4D97-AF65-F5344CB8AC3E}">
        <p14:creationId xmlns:p14="http://schemas.microsoft.com/office/powerpoint/2010/main" val="2809649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6D3CE-19E1-1314-F40D-4196093E3F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864387-0C97-D9CF-11CD-8F3692D951A9}"/>
              </a:ext>
            </a:extLst>
          </p:cNvPr>
          <p:cNvSpPr>
            <a:spLocks noGrp="1" noRot="1" noChangeAspect="1"/>
          </p:cNvSpPr>
          <p:nvPr>
            <p:ph type="sldImg"/>
          </p:nvPr>
        </p:nvSpPr>
        <p:spPr>
          <a:xfrm>
            <a:off x="114300" y="746125"/>
            <a:ext cx="6629400" cy="3730625"/>
          </a:xfrm>
        </p:spPr>
        <p:txBody>
          <a:bodyPr/>
          <a:lstStyle/>
          <a:p>
            <a:endParaRPr lang="en-IN"/>
          </a:p>
        </p:txBody>
      </p:sp>
      <p:sp>
        <p:nvSpPr>
          <p:cNvPr id="3" name="Notes Placeholder 2">
            <a:extLst>
              <a:ext uri="{FF2B5EF4-FFF2-40B4-BE49-F238E27FC236}">
                <a16:creationId xmlns:a16="http://schemas.microsoft.com/office/drawing/2014/main" id="{81644598-9CB7-8E47-AB88-F178454153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EDC772-62EA-1F4E-A83F-10013E06EA95}"/>
              </a:ext>
            </a:extLst>
          </p:cNvPr>
          <p:cNvSpPr>
            <a:spLocks noGrp="1"/>
          </p:cNvSpPr>
          <p:nvPr>
            <p:ph type="sldNum" sz="quarter" idx="10"/>
          </p:nvPr>
        </p:nvSpPr>
        <p:spPr/>
        <p:txBody>
          <a:bodyPr/>
          <a:lstStyle/>
          <a:p>
            <a:fld id="{8013DA2C-5FB9-4608-9F7F-51CB47B1186E}" type="slidenum">
              <a:rPr lang="en-US" smtClean="0"/>
              <a:t>10</a:t>
            </a:fld>
            <a:endParaRPr lang="en-US"/>
          </a:p>
        </p:txBody>
      </p:sp>
    </p:spTree>
    <p:extLst>
      <p:ext uri="{BB962C8B-B14F-4D97-AF65-F5344CB8AC3E}">
        <p14:creationId xmlns:p14="http://schemas.microsoft.com/office/powerpoint/2010/main" val="3834534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746125"/>
            <a:ext cx="6629400" cy="3730625"/>
          </a:xfrm>
        </p:spPr>
        <p:txBody>
          <a:bodyPr/>
          <a:lstStyle/>
          <a:p>
            <a:endParaRPr lang="en-IN"/>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13DA2C-5FB9-4608-9F7F-51CB47B1186E}" type="slidenum">
              <a:rPr lang="en-US" smtClean="0"/>
              <a:t>11</a:t>
            </a:fld>
            <a:endParaRPr lang="en-US"/>
          </a:p>
        </p:txBody>
      </p:sp>
    </p:spTree>
    <p:extLst>
      <p:ext uri="{BB962C8B-B14F-4D97-AF65-F5344CB8AC3E}">
        <p14:creationId xmlns:p14="http://schemas.microsoft.com/office/powerpoint/2010/main" val="1289016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746125"/>
            <a:ext cx="6629400" cy="3730625"/>
          </a:xfrm>
        </p:spPr>
        <p:txBody>
          <a:bodyPr/>
          <a:lstStyle/>
          <a:p>
            <a:endParaRPr lang="en-IN"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13DA2C-5FB9-4608-9F7F-51CB47B1186E}" type="slidenum">
              <a:rPr lang="en-US" smtClean="0"/>
              <a:t>12</a:t>
            </a:fld>
            <a:endParaRPr lang="en-US" dirty="0"/>
          </a:p>
        </p:txBody>
      </p:sp>
    </p:spTree>
    <p:extLst>
      <p:ext uri="{BB962C8B-B14F-4D97-AF65-F5344CB8AC3E}">
        <p14:creationId xmlns:p14="http://schemas.microsoft.com/office/powerpoint/2010/main" val="2191115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746125"/>
            <a:ext cx="6629400" cy="3730625"/>
          </a:xfrm>
        </p:spPr>
        <p:txBody>
          <a:bodyPr/>
          <a:lstStyle/>
          <a:p>
            <a:endParaRPr lang="en-IN"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13DA2C-5FB9-4608-9F7F-51CB47B1186E}" type="slidenum">
              <a:rPr lang="en-US" smtClean="0"/>
              <a:t>13</a:t>
            </a:fld>
            <a:endParaRPr lang="en-US" dirty="0"/>
          </a:p>
        </p:txBody>
      </p:sp>
    </p:spTree>
    <p:extLst>
      <p:ext uri="{BB962C8B-B14F-4D97-AF65-F5344CB8AC3E}">
        <p14:creationId xmlns:p14="http://schemas.microsoft.com/office/powerpoint/2010/main" val="1063794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6"/>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93" indent="0" algn="ctr">
              <a:buNone/>
              <a:defRPr>
                <a:solidFill>
                  <a:schemeClr val="tx1">
                    <a:tint val="75000"/>
                  </a:schemeClr>
                </a:solidFill>
              </a:defRPr>
            </a:lvl2pPr>
            <a:lvl3pPr marL="914386" indent="0" algn="ctr">
              <a:buNone/>
              <a:defRPr>
                <a:solidFill>
                  <a:schemeClr val="tx1">
                    <a:tint val="75000"/>
                  </a:schemeClr>
                </a:solidFill>
              </a:defRPr>
            </a:lvl3pPr>
            <a:lvl4pPr marL="1371578" indent="0" algn="ctr">
              <a:buNone/>
              <a:defRPr>
                <a:solidFill>
                  <a:schemeClr val="tx1">
                    <a:tint val="75000"/>
                  </a:schemeClr>
                </a:solidFill>
              </a:defRPr>
            </a:lvl4pPr>
            <a:lvl5pPr marL="1828771" indent="0" algn="ctr">
              <a:buNone/>
              <a:defRPr>
                <a:solidFill>
                  <a:schemeClr val="tx1">
                    <a:tint val="75000"/>
                  </a:schemeClr>
                </a:solidFill>
              </a:defRPr>
            </a:lvl5pPr>
            <a:lvl6pPr marL="2285964" indent="0" algn="ctr">
              <a:buNone/>
              <a:defRPr>
                <a:solidFill>
                  <a:schemeClr val="tx1">
                    <a:tint val="75000"/>
                  </a:schemeClr>
                </a:solidFill>
              </a:defRPr>
            </a:lvl6pPr>
            <a:lvl7pPr marL="2743157" indent="0" algn="ctr">
              <a:buNone/>
              <a:defRPr>
                <a:solidFill>
                  <a:schemeClr val="tx1">
                    <a:tint val="75000"/>
                  </a:schemeClr>
                </a:solidFill>
              </a:defRPr>
            </a:lvl7pPr>
            <a:lvl8pPr marL="3200348" indent="0" algn="ctr">
              <a:buNone/>
              <a:defRPr>
                <a:solidFill>
                  <a:schemeClr val="tx1">
                    <a:tint val="75000"/>
                  </a:schemeClr>
                </a:solidFill>
              </a:defRPr>
            </a:lvl8pPr>
            <a:lvl9pPr marL="365754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4" y="4406901"/>
            <a:ext cx="7772400" cy="1362075"/>
          </a:xfrm>
        </p:spPr>
        <p:txBody>
          <a:bodyPr anchor="t"/>
          <a:lstStyle>
            <a:lvl1pPr algn="l">
              <a:defRPr sz="3900" b="1" cap="all"/>
            </a:lvl1pPr>
          </a:lstStyle>
          <a:p>
            <a:r>
              <a:rPr lang="en-US"/>
              <a:t>Click to edit Master title style</a:t>
            </a:r>
          </a:p>
        </p:txBody>
      </p:sp>
      <p:sp>
        <p:nvSpPr>
          <p:cNvPr id="3" name="Text Placeholder 2"/>
          <p:cNvSpPr>
            <a:spLocks noGrp="1"/>
          </p:cNvSpPr>
          <p:nvPr>
            <p:ph type="body" idx="1"/>
          </p:nvPr>
        </p:nvSpPr>
        <p:spPr>
          <a:xfrm>
            <a:off x="722314" y="2906716"/>
            <a:ext cx="7772400" cy="1500188"/>
          </a:xfrm>
        </p:spPr>
        <p:txBody>
          <a:bodyPr anchor="b"/>
          <a:lstStyle>
            <a:lvl1pPr marL="0" indent="0">
              <a:buNone/>
              <a:defRPr sz="2000">
                <a:solidFill>
                  <a:schemeClr val="tx1">
                    <a:tint val="75000"/>
                  </a:schemeClr>
                </a:solidFill>
              </a:defRPr>
            </a:lvl1pPr>
            <a:lvl2pPr marL="457193" indent="0">
              <a:buNone/>
              <a:defRPr sz="1800">
                <a:solidFill>
                  <a:schemeClr val="tx1">
                    <a:tint val="75000"/>
                  </a:schemeClr>
                </a:solidFill>
              </a:defRPr>
            </a:lvl2pPr>
            <a:lvl3pPr marL="914386" indent="0">
              <a:buNone/>
              <a:defRPr sz="1600">
                <a:solidFill>
                  <a:schemeClr val="tx1">
                    <a:tint val="75000"/>
                  </a:schemeClr>
                </a:solidFill>
              </a:defRPr>
            </a:lvl3pPr>
            <a:lvl4pPr marL="1371578" indent="0">
              <a:buNone/>
              <a:defRPr sz="1400">
                <a:solidFill>
                  <a:schemeClr val="tx1">
                    <a:tint val="75000"/>
                  </a:schemeClr>
                </a:solidFill>
              </a:defRPr>
            </a:lvl4pPr>
            <a:lvl5pPr marL="1828771" indent="0">
              <a:buNone/>
              <a:defRPr sz="1400">
                <a:solidFill>
                  <a:schemeClr val="tx1">
                    <a:tint val="75000"/>
                  </a:schemeClr>
                </a:solidFill>
              </a:defRPr>
            </a:lvl5pPr>
            <a:lvl6pPr marL="2285964" indent="0">
              <a:buNone/>
              <a:defRPr sz="1400">
                <a:solidFill>
                  <a:schemeClr val="tx1">
                    <a:tint val="75000"/>
                  </a:schemeClr>
                </a:solidFill>
              </a:defRPr>
            </a:lvl6pPr>
            <a:lvl7pPr marL="2743157" indent="0">
              <a:buNone/>
              <a:defRPr sz="1400">
                <a:solidFill>
                  <a:schemeClr val="tx1">
                    <a:tint val="75000"/>
                  </a:schemeClr>
                </a:solidFill>
              </a:defRPr>
            </a:lvl7pPr>
            <a:lvl8pPr marL="3200348" indent="0">
              <a:buNone/>
              <a:defRPr sz="1400">
                <a:solidFill>
                  <a:schemeClr val="tx1">
                    <a:tint val="75000"/>
                  </a:schemeClr>
                </a:solidFill>
              </a:defRPr>
            </a:lvl8pPr>
            <a:lvl9pPr marL="3657542"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4"/>
          </a:xfrm>
        </p:spPr>
        <p:txBody>
          <a:bodyPr/>
          <a:lstStyle>
            <a:lvl1pPr>
              <a:defRPr sz="29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4"/>
          </a:xfrm>
        </p:spPr>
        <p:txBody>
          <a:bodyPr/>
          <a:lstStyle>
            <a:lvl1pPr>
              <a:defRPr sz="29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300" b="1"/>
            </a:lvl1pPr>
            <a:lvl2pPr marL="457193" indent="0">
              <a:buNone/>
              <a:defRPr sz="2000" b="1"/>
            </a:lvl2pPr>
            <a:lvl3pPr marL="914386" indent="0">
              <a:buNone/>
              <a:defRPr sz="1800" b="1"/>
            </a:lvl3pPr>
            <a:lvl4pPr marL="1371578" indent="0">
              <a:buNone/>
              <a:defRPr sz="1600" b="1"/>
            </a:lvl4pPr>
            <a:lvl5pPr marL="1828771" indent="0">
              <a:buNone/>
              <a:defRPr sz="1600" b="1"/>
            </a:lvl5pPr>
            <a:lvl6pPr marL="2285964" indent="0">
              <a:buNone/>
              <a:defRPr sz="1600" b="1"/>
            </a:lvl6pPr>
            <a:lvl7pPr marL="2743157" indent="0">
              <a:buNone/>
              <a:defRPr sz="1600" b="1"/>
            </a:lvl7pPr>
            <a:lvl8pPr marL="3200348" indent="0">
              <a:buNone/>
              <a:defRPr sz="1600" b="1"/>
            </a:lvl8pPr>
            <a:lvl9pPr marL="365754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6"/>
            <a:ext cx="4040188" cy="3951288"/>
          </a:xfrm>
        </p:spPr>
        <p:txBody>
          <a:bodyPr/>
          <a:lstStyle>
            <a:lvl1pPr>
              <a:defRPr sz="23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4"/>
            <a:ext cx="4041776" cy="639762"/>
          </a:xfrm>
        </p:spPr>
        <p:txBody>
          <a:bodyPr anchor="b"/>
          <a:lstStyle>
            <a:lvl1pPr marL="0" indent="0">
              <a:buNone/>
              <a:defRPr sz="2300" b="1"/>
            </a:lvl1pPr>
            <a:lvl2pPr marL="457193" indent="0">
              <a:buNone/>
              <a:defRPr sz="2000" b="1"/>
            </a:lvl2pPr>
            <a:lvl3pPr marL="914386" indent="0">
              <a:buNone/>
              <a:defRPr sz="1800" b="1"/>
            </a:lvl3pPr>
            <a:lvl4pPr marL="1371578" indent="0">
              <a:buNone/>
              <a:defRPr sz="1600" b="1"/>
            </a:lvl4pPr>
            <a:lvl5pPr marL="1828771" indent="0">
              <a:buNone/>
              <a:defRPr sz="1600" b="1"/>
            </a:lvl5pPr>
            <a:lvl6pPr marL="2285964" indent="0">
              <a:buNone/>
              <a:defRPr sz="1600" b="1"/>
            </a:lvl6pPr>
            <a:lvl7pPr marL="2743157" indent="0">
              <a:buNone/>
              <a:defRPr sz="1600" b="1"/>
            </a:lvl7pPr>
            <a:lvl8pPr marL="3200348" indent="0">
              <a:buNone/>
              <a:defRPr sz="1600" b="1"/>
            </a:lvl8pPr>
            <a:lvl9pPr marL="365754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6"/>
            <a:ext cx="4041776" cy="3951288"/>
          </a:xfrm>
        </p:spPr>
        <p:txBody>
          <a:bodyPr/>
          <a:lstStyle>
            <a:lvl1pPr>
              <a:defRPr sz="23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3" y="273053"/>
            <a:ext cx="5111750" cy="5853113"/>
          </a:xfrm>
        </p:spPr>
        <p:txBody>
          <a:bodyPr/>
          <a:lstStyle>
            <a:lvl1pPr>
              <a:defRPr sz="3200"/>
            </a:lvl1pPr>
            <a:lvl2pPr>
              <a:defRPr sz="2900"/>
            </a:lvl2pPr>
            <a:lvl3pPr>
              <a:defRPr sz="23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4" cy="4691063"/>
          </a:xfrm>
        </p:spPr>
        <p:txBody>
          <a:bodyPr/>
          <a:lstStyle>
            <a:lvl1pPr marL="0" indent="0">
              <a:buNone/>
              <a:defRPr sz="1400"/>
            </a:lvl1pPr>
            <a:lvl2pPr marL="457193" indent="0">
              <a:buNone/>
              <a:defRPr sz="1200"/>
            </a:lvl2pPr>
            <a:lvl3pPr marL="914386" indent="0">
              <a:buNone/>
              <a:defRPr sz="1100"/>
            </a:lvl3pPr>
            <a:lvl4pPr marL="1371578" indent="0">
              <a:buNone/>
              <a:defRPr sz="900"/>
            </a:lvl4pPr>
            <a:lvl5pPr marL="1828771" indent="0">
              <a:buNone/>
              <a:defRPr sz="900"/>
            </a:lvl5pPr>
            <a:lvl6pPr marL="2285964" indent="0">
              <a:buNone/>
              <a:defRPr sz="900"/>
            </a:lvl6pPr>
            <a:lvl7pPr marL="2743157" indent="0">
              <a:buNone/>
              <a:defRPr sz="900"/>
            </a:lvl7pPr>
            <a:lvl8pPr marL="3200348" indent="0">
              <a:buNone/>
              <a:defRPr sz="900"/>
            </a:lvl8pPr>
            <a:lvl9pPr marL="3657542"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2"/>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6"/>
            <a:ext cx="5486400" cy="4114800"/>
          </a:xfrm>
        </p:spPr>
        <p:txBody>
          <a:bodyPr/>
          <a:lstStyle>
            <a:lvl1pPr marL="0" indent="0">
              <a:buNone/>
              <a:defRPr sz="3200"/>
            </a:lvl1pPr>
            <a:lvl2pPr marL="457193" indent="0">
              <a:buNone/>
              <a:defRPr sz="2900"/>
            </a:lvl2pPr>
            <a:lvl3pPr marL="914386" indent="0">
              <a:buNone/>
              <a:defRPr sz="2300"/>
            </a:lvl3pPr>
            <a:lvl4pPr marL="1371578" indent="0">
              <a:buNone/>
              <a:defRPr sz="2000"/>
            </a:lvl4pPr>
            <a:lvl5pPr marL="1828771" indent="0">
              <a:buNone/>
              <a:defRPr sz="2000"/>
            </a:lvl5pPr>
            <a:lvl6pPr marL="2285964" indent="0">
              <a:buNone/>
              <a:defRPr sz="2000"/>
            </a:lvl6pPr>
            <a:lvl7pPr marL="2743157" indent="0">
              <a:buNone/>
              <a:defRPr sz="2000"/>
            </a:lvl7pPr>
            <a:lvl8pPr marL="3200348" indent="0">
              <a:buNone/>
              <a:defRPr sz="2000"/>
            </a:lvl8pPr>
            <a:lvl9pPr marL="3657542" indent="0">
              <a:buNone/>
              <a:defRPr sz="2000"/>
            </a:lvl9pPr>
          </a:lstStyle>
          <a:p>
            <a:endParaRPr lang="en-US"/>
          </a:p>
        </p:txBody>
      </p:sp>
      <p:sp>
        <p:nvSpPr>
          <p:cNvPr id="4" name="Text Placeholder 3"/>
          <p:cNvSpPr>
            <a:spLocks noGrp="1"/>
          </p:cNvSpPr>
          <p:nvPr>
            <p:ph type="body" sz="half" idx="2"/>
          </p:nvPr>
        </p:nvSpPr>
        <p:spPr>
          <a:xfrm>
            <a:off x="1792288" y="5367340"/>
            <a:ext cx="5486400" cy="804863"/>
          </a:xfrm>
        </p:spPr>
        <p:txBody>
          <a:bodyPr/>
          <a:lstStyle>
            <a:lvl1pPr marL="0" indent="0">
              <a:buNone/>
              <a:defRPr sz="1400"/>
            </a:lvl1pPr>
            <a:lvl2pPr marL="457193" indent="0">
              <a:buNone/>
              <a:defRPr sz="1200"/>
            </a:lvl2pPr>
            <a:lvl3pPr marL="914386" indent="0">
              <a:buNone/>
              <a:defRPr sz="1100"/>
            </a:lvl3pPr>
            <a:lvl4pPr marL="1371578" indent="0">
              <a:buNone/>
              <a:defRPr sz="900"/>
            </a:lvl4pPr>
            <a:lvl5pPr marL="1828771" indent="0">
              <a:buNone/>
              <a:defRPr sz="900"/>
            </a:lvl5pPr>
            <a:lvl6pPr marL="2285964" indent="0">
              <a:buNone/>
              <a:defRPr sz="900"/>
            </a:lvl6pPr>
            <a:lvl7pPr marL="2743157" indent="0">
              <a:buNone/>
              <a:defRPr sz="900"/>
            </a:lvl7pPr>
            <a:lvl8pPr marL="3200348" indent="0">
              <a:buNone/>
              <a:defRPr sz="900"/>
            </a:lvl8pPr>
            <a:lvl9pPr marL="3657542"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CE8D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39" tIns="45719" rIns="91439" bIns="45719"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4"/>
          </a:xfrm>
          <a:prstGeom prst="rect">
            <a:avLst/>
          </a:prstGeom>
        </p:spPr>
        <p:txBody>
          <a:bodyPr vert="horz" lIns="91439" tIns="45719" rIns="91439" bIns="4571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3"/>
            <a:ext cx="2133600" cy="365126"/>
          </a:xfrm>
          <a:prstGeom prst="rect">
            <a:avLst/>
          </a:prstGeom>
        </p:spPr>
        <p:txBody>
          <a:bodyPr vert="horz" lIns="91439" tIns="45719" rIns="91439" bIns="45719" rtlCol="0" anchor="ctr"/>
          <a:lstStyle>
            <a:lvl1pPr algn="l">
              <a:defRPr sz="1200">
                <a:solidFill>
                  <a:schemeClr val="tx1">
                    <a:tint val="75000"/>
                  </a:schemeClr>
                </a:solidFill>
              </a:defRPr>
            </a:lvl1pPr>
          </a:lstStyle>
          <a:p>
            <a:fld id="{1D8BD707-D9CF-40AE-B4C6-C98DA3205C09}" type="datetimeFigureOut">
              <a:rPr lang="en-US" smtClean="0"/>
              <a:pPr/>
              <a:t>8/24/2026</a:t>
            </a:fld>
            <a:endParaRPr lang="en-US"/>
          </a:p>
        </p:txBody>
      </p:sp>
      <p:sp>
        <p:nvSpPr>
          <p:cNvPr id="5" name="Footer Placeholder 4"/>
          <p:cNvSpPr>
            <a:spLocks noGrp="1"/>
          </p:cNvSpPr>
          <p:nvPr>
            <p:ph type="ftr" sz="quarter" idx="3"/>
          </p:nvPr>
        </p:nvSpPr>
        <p:spPr>
          <a:xfrm>
            <a:off x="3124200" y="6356353"/>
            <a:ext cx="2895600" cy="365126"/>
          </a:xfrm>
          <a:prstGeom prst="rect">
            <a:avLst/>
          </a:prstGeom>
        </p:spPr>
        <p:txBody>
          <a:bodyPr vert="horz" lIns="91439" tIns="45719" rIns="91439" bIns="45719"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3"/>
            <a:ext cx="2133600" cy="365126"/>
          </a:xfrm>
          <a:prstGeom prst="rect">
            <a:avLst/>
          </a:prstGeom>
        </p:spPr>
        <p:txBody>
          <a:bodyPr vert="horz" lIns="91439" tIns="45719" rIns="91439" bIns="45719"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386" rtl="0" eaLnBrk="1" latinLnBrk="0" hangingPunct="1">
        <a:spcBef>
          <a:spcPct val="0"/>
        </a:spcBef>
        <a:buNone/>
        <a:defRPr sz="4500" kern="1200">
          <a:solidFill>
            <a:schemeClr val="tx1"/>
          </a:solidFill>
          <a:latin typeface="+mj-lt"/>
          <a:ea typeface="+mj-ea"/>
          <a:cs typeface="+mj-cs"/>
        </a:defRPr>
      </a:lvl1pPr>
    </p:titleStyle>
    <p:bodyStyle>
      <a:lvl1pPr marL="342894" indent="-342894" algn="l" defTabSz="914386"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9" indent="-285746" algn="l" defTabSz="914386" rtl="0" eaLnBrk="1" latinLnBrk="0" hangingPunct="1">
        <a:spcBef>
          <a:spcPct val="20000"/>
        </a:spcBef>
        <a:buFont typeface="Arial" pitchFamily="34" charset="0"/>
        <a:buChar char="–"/>
        <a:defRPr sz="2900" kern="1200">
          <a:solidFill>
            <a:schemeClr val="tx1"/>
          </a:solidFill>
          <a:latin typeface="+mn-lt"/>
          <a:ea typeface="+mn-ea"/>
          <a:cs typeface="+mn-cs"/>
        </a:defRPr>
      </a:lvl2pPr>
      <a:lvl3pPr marL="1142982" indent="-228596" algn="l" defTabSz="914386" rtl="0" eaLnBrk="1" latinLnBrk="0" hangingPunct="1">
        <a:spcBef>
          <a:spcPct val="20000"/>
        </a:spcBef>
        <a:buFont typeface="Arial" pitchFamily="34" charset="0"/>
        <a:buChar char="•"/>
        <a:defRPr sz="2300" kern="1200">
          <a:solidFill>
            <a:schemeClr val="tx1"/>
          </a:solidFill>
          <a:latin typeface="+mn-lt"/>
          <a:ea typeface="+mn-ea"/>
          <a:cs typeface="+mn-cs"/>
        </a:defRPr>
      </a:lvl3pPr>
      <a:lvl4pPr marL="1600175" indent="-228596" algn="l" defTabSz="914386"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67" indent="-228596" algn="l" defTabSz="914386"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60" indent="-228596" algn="l" defTabSz="91438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53" indent="-228596" algn="l" defTabSz="91438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46" indent="-228596" algn="l" defTabSz="91438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39" indent="-228596" algn="l" defTabSz="91438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86" rtl="0" eaLnBrk="1" latinLnBrk="0" hangingPunct="1">
        <a:defRPr sz="1800" kern="1200">
          <a:solidFill>
            <a:schemeClr val="tx1"/>
          </a:solidFill>
          <a:latin typeface="+mn-lt"/>
          <a:ea typeface="+mn-ea"/>
          <a:cs typeface="+mn-cs"/>
        </a:defRPr>
      </a:lvl1pPr>
      <a:lvl2pPr marL="457193" algn="l" defTabSz="914386" rtl="0" eaLnBrk="1" latinLnBrk="0" hangingPunct="1">
        <a:defRPr sz="1800" kern="1200">
          <a:solidFill>
            <a:schemeClr val="tx1"/>
          </a:solidFill>
          <a:latin typeface="+mn-lt"/>
          <a:ea typeface="+mn-ea"/>
          <a:cs typeface="+mn-cs"/>
        </a:defRPr>
      </a:lvl2pPr>
      <a:lvl3pPr marL="914386" algn="l" defTabSz="914386" rtl="0" eaLnBrk="1" latinLnBrk="0" hangingPunct="1">
        <a:defRPr sz="1800" kern="1200">
          <a:solidFill>
            <a:schemeClr val="tx1"/>
          </a:solidFill>
          <a:latin typeface="+mn-lt"/>
          <a:ea typeface="+mn-ea"/>
          <a:cs typeface="+mn-cs"/>
        </a:defRPr>
      </a:lvl3pPr>
      <a:lvl4pPr marL="1371578" algn="l" defTabSz="914386" rtl="0" eaLnBrk="1" latinLnBrk="0" hangingPunct="1">
        <a:defRPr sz="1800" kern="1200">
          <a:solidFill>
            <a:schemeClr val="tx1"/>
          </a:solidFill>
          <a:latin typeface="+mn-lt"/>
          <a:ea typeface="+mn-ea"/>
          <a:cs typeface="+mn-cs"/>
        </a:defRPr>
      </a:lvl4pPr>
      <a:lvl5pPr marL="1828771" algn="l" defTabSz="914386" rtl="0" eaLnBrk="1" latinLnBrk="0" hangingPunct="1">
        <a:defRPr sz="1800" kern="1200">
          <a:solidFill>
            <a:schemeClr val="tx1"/>
          </a:solidFill>
          <a:latin typeface="+mn-lt"/>
          <a:ea typeface="+mn-ea"/>
          <a:cs typeface="+mn-cs"/>
        </a:defRPr>
      </a:lvl5pPr>
      <a:lvl6pPr marL="2285964" algn="l" defTabSz="914386" rtl="0" eaLnBrk="1" latinLnBrk="0" hangingPunct="1">
        <a:defRPr sz="1800" kern="1200">
          <a:solidFill>
            <a:schemeClr val="tx1"/>
          </a:solidFill>
          <a:latin typeface="+mn-lt"/>
          <a:ea typeface="+mn-ea"/>
          <a:cs typeface="+mn-cs"/>
        </a:defRPr>
      </a:lvl6pPr>
      <a:lvl7pPr marL="2743157" algn="l" defTabSz="914386" rtl="0" eaLnBrk="1" latinLnBrk="0" hangingPunct="1">
        <a:defRPr sz="1800" kern="1200">
          <a:solidFill>
            <a:schemeClr val="tx1"/>
          </a:solidFill>
          <a:latin typeface="+mn-lt"/>
          <a:ea typeface="+mn-ea"/>
          <a:cs typeface="+mn-cs"/>
        </a:defRPr>
      </a:lvl7pPr>
      <a:lvl8pPr marL="3200348" algn="l" defTabSz="914386" rtl="0" eaLnBrk="1" latinLnBrk="0" hangingPunct="1">
        <a:defRPr sz="1800" kern="1200">
          <a:solidFill>
            <a:schemeClr val="tx1"/>
          </a:solidFill>
          <a:latin typeface="+mn-lt"/>
          <a:ea typeface="+mn-ea"/>
          <a:cs typeface="+mn-cs"/>
        </a:defRPr>
      </a:lvl8pPr>
      <a:lvl9pPr marL="3657542" algn="l" defTabSz="91438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hyperlink" Target="https://www.indiafilings.com/learn/industrial-relation-code-2020/" TargetMode="External"/><Relationship Id="rId7" Type="http://schemas.openxmlformats.org/officeDocument/2006/relationships/image" Target="../media/image2.svg"/><Relationship Id="rId2" Type="http://schemas.openxmlformats.org/officeDocument/2006/relationships/hyperlink" Target="https://www.indiafilings.com/learn/code-on-social-security-2020/" TargetMode="Externa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hyperlink" Target="https://www.indiafilings.com/learn/the-code-on-occupational-safety-health-and-working-conditions-2019/" TargetMode="External"/><Relationship Id="rId4" Type="http://schemas.openxmlformats.org/officeDocument/2006/relationships/hyperlink" Target="https://www.indiafilings.com/learn/code-on-wages-bill-2019/"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indiafilings.com/learn/code-on-wages-bill-2019/"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hyperlink" Target="https://www.indiafilings.com/learn/industrial-relation-code-2020/"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hyperlink" Target="https://www.indiafilings.com/learn/code-on-social-security-2020/"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hyperlink" Target="https://www.indiafilings.com/learn/the-code-on-occupational-safety-health-and-working-conditions-2019/"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hyperlink" Target="https://www.indiafilings.com/learn/the-code-on-occupational-safety-health-and-working-conditions-2019/"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hyperlink" Target="https://www.indiafilings.com/learn/the-code-on-occupational-safety-health-and-working-conditions-2019/"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981200" y="723900"/>
            <a:ext cx="13792200" cy="7017306"/>
          </a:xfrm>
          <a:prstGeom prst="rect">
            <a:avLst/>
          </a:prstGeom>
          <a:noFill/>
        </p:spPr>
        <p:txBody>
          <a:bodyPr wrap="square" rtlCol="0">
            <a:spAutoFit/>
          </a:bodyPr>
          <a:lstStyle/>
          <a:p>
            <a:pPr algn="ctr"/>
            <a:endParaRPr lang="en-US" sz="15000" b="1" dirty="0">
              <a:effectLst>
                <a:outerShdw blurRad="38100" dist="38100" dir="2700000" algn="tl">
                  <a:srgbClr val="000000">
                    <a:alpha val="43137"/>
                  </a:srgbClr>
                </a:outerShdw>
              </a:effectLst>
              <a:latin typeface="Bookman Old Style" pitchFamily="18" charset="0"/>
            </a:endParaRPr>
          </a:p>
          <a:p>
            <a:pPr algn="ctr"/>
            <a:r>
              <a:rPr lang="en-US" sz="15000" b="1" dirty="0">
                <a:effectLst>
                  <a:outerShdw blurRad="38100" dist="38100" dir="2700000" algn="tl">
                    <a:srgbClr val="000000">
                      <a:alpha val="43137"/>
                    </a:srgbClr>
                  </a:outerShdw>
                </a:effectLst>
                <a:latin typeface="Bookman Old Style" pitchFamily="18" charset="0"/>
              </a:rPr>
              <a:t>NEW LABOUR CODES</a:t>
            </a:r>
          </a:p>
        </p:txBody>
      </p:sp>
      <p:sp>
        <p:nvSpPr>
          <p:cNvPr id="4" name="Freeform 10">
            <a:extLst>
              <a:ext uri="{FF2B5EF4-FFF2-40B4-BE49-F238E27FC236}">
                <a16:creationId xmlns:a16="http://schemas.microsoft.com/office/drawing/2014/main" id="{7A2CE4D2-74F0-404F-9351-2CCC239D85BF}"/>
              </a:ext>
            </a:extLst>
          </p:cNvPr>
          <p:cNvSpPr/>
          <p:nvPr/>
        </p:nvSpPr>
        <p:spPr>
          <a:xfrm>
            <a:off x="533400" y="6134100"/>
            <a:ext cx="3124200" cy="2590800"/>
          </a:xfrm>
          <a:custGeom>
            <a:avLst/>
            <a:gdLst/>
            <a:ahLst/>
            <a:cxnLst/>
            <a:rect l="l" t="t" r="r" b="b"/>
            <a:pathLst>
              <a:path w="6823895" h="4114800">
                <a:moveTo>
                  <a:pt x="0" y="0"/>
                </a:moveTo>
                <a:lnTo>
                  <a:pt x="6823895" y="0"/>
                </a:lnTo>
                <a:lnTo>
                  <a:pt x="6823895"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a:effectLst>
            <a:reflection blurRad="6350" stA="50000" endA="300" endPos="55000" dir="5400000" sy="-100000" algn="bl" rotWithShape="0"/>
          </a:effectLst>
        </p:spPr>
        <p:txBody>
          <a:bodyPr/>
          <a:lstStyle/>
          <a:p>
            <a:endParaRPr lang="en-US" dirty="0"/>
          </a:p>
        </p:txBody>
      </p:sp>
    </p:spTree>
    <p:extLst>
      <p:ext uri="{BB962C8B-B14F-4D97-AF65-F5344CB8AC3E}">
        <p14:creationId xmlns:p14="http://schemas.microsoft.com/office/powerpoint/2010/main" val="1733240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58DCA7AA-1D7A-433B-B32A-5E3606BFCD17}"/>
              </a:ext>
            </a:extLst>
          </p:cNvPr>
          <p:cNvSpPr>
            <a:spLocks noChangeArrowheads="1"/>
          </p:cNvSpPr>
          <p:nvPr/>
        </p:nvSpPr>
        <p:spPr bwMode="auto">
          <a:xfrm>
            <a:off x="3962400" y="3086100"/>
            <a:ext cx="11734800" cy="6494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0" indent="-457200" algn="just"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altLang="en-US" sz="3200" b="1" i="0" u="none" strike="noStrike" cap="none" normalizeH="0" baseline="0" dirty="0">
                <a:ln>
                  <a:noFill/>
                </a:ln>
                <a:solidFill>
                  <a:schemeClr val="tx1"/>
                </a:solidFill>
                <a:effectLst/>
                <a:latin typeface="Arial" panose="020B0604020202020204" pitchFamily="34" charset="0"/>
              </a:rPr>
              <a:t>The Second National Commission on Labour recommended that the existing Labour Laws should be broadly grouped into four/five Labour Codes on a functional basis.</a:t>
            </a:r>
          </a:p>
          <a:p>
            <a:pPr marL="457200" marR="0" lvl="0" indent="-457200" algn="just" defTabSz="914400" rtl="0" eaLnBrk="0" fontAlgn="base" latinLnBrk="0" hangingPunct="0">
              <a:lnSpc>
                <a:spcPct val="100000"/>
              </a:lnSpc>
              <a:spcBef>
                <a:spcPct val="0"/>
              </a:spcBef>
              <a:spcAft>
                <a:spcPct val="0"/>
              </a:spcAft>
              <a:buClrTx/>
              <a:buSzTx/>
              <a:buFont typeface="Wingdings" panose="05000000000000000000" pitchFamily="2" charset="2"/>
              <a:buChar char="§"/>
              <a:tabLst/>
            </a:pPr>
            <a:endParaRPr kumimoji="0" lang="en-US" altLang="en-US" sz="3200" b="1" i="0" u="none" strike="noStrike" cap="none" normalizeH="0" baseline="0" dirty="0">
              <a:ln>
                <a:noFill/>
              </a:ln>
              <a:solidFill>
                <a:schemeClr val="tx1"/>
              </a:solidFill>
              <a:effectLst/>
              <a:latin typeface="Arial" panose="020B0604020202020204" pitchFamily="34" charset="0"/>
            </a:endParaRPr>
          </a:p>
          <a:p>
            <a:pPr marL="457200" marR="0" lvl="0" indent="-457200" algn="just"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altLang="en-US" sz="3200" b="1" i="0" u="none" strike="noStrike" cap="none" normalizeH="0" baseline="0" dirty="0">
                <a:ln>
                  <a:noFill/>
                </a:ln>
                <a:solidFill>
                  <a:schemeClr val="tx1"/>
                </a:solidFill>
                <a:effectLst/>
                <a:latin typeface="Arial" panose="020B0604020202020204" pitchFamily="34" charset="0"/>
              </a:rPr>
              <a:t>The Ministry of Labour &amp; Employment started the exercise in 2015, and several meetings were held between the Government, Employers, Industry representatives, and various Trade Unions.</a:t>
            </a:r>
          </a:p>
          <a:p>
            <a:pPr marL="457200" marR="0" lvl="0" indent="-457200" algn="just" defTabSz="914400" rtl="0" eaLnBrk="0" fontAlgn="base" latinLnBrk="0" hangingPunct="0">
              <a:lnSpc>
                <a:spcPct val="100000"/>
              </a:lnSpc>
              <a:spcBef>
                <a:spcPct val="0"/>
              </a:spcBef>
              <a:spcAft>
                <a:spcPct val="0"/>
              </a:spcAft>
              <a:buClrTx/>
              <a:buSzTx/>
              <a:buFont typeface="Wingdings" panose="05000000000000000000" pitchFamily="2" charset="2"/>
              <a:buChar char="§"/>
              <a:tabLst/>
            </a:pPr>
            <a:endParaRPr kumimoji="0" lang="en-US" altLang="en-US" sz="3200" b="1" i="0" u="none" strike="noStrike" cap="none" normalizeH="0" baseline="0" dirty="0">
              <a:ln>
                <a:noFill/>
              </a:ln>
              <a:solidFill>
                <a:schemeClr val="tx1"/>
              </a:solidFill>
              <a:effectLst/>
              <a:latin typeface="Arial" panose="020B0604020202020204" pitchFamily="34" charset="0"/>
            </a:endParaRPr>
          </a:p>
          <a:p>
            <a:pPr marL="457200" marR="0" lvl="0" indent="-457200" algn="just"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altLang="en-US" sz="3200" b="1" i="0" u="none" strike="noStrike" cap="none" normalizeH="0" baseline="0" dirty="0">
                <a:ln>
                  <a:noFill/>
                </a:ln>
                <a:solidFill>
                  <a:schemeClr val="tx1"/>
                </a:solidFill>
                <a:effectLst/>
                <a:latin typeface="Arial" panose="020B0604020202020204" pitchFamily="34" charset="0"/>
              </a:rPr>
              <a:t>In a historic reform, the Government consolidated 29 Labour Laws into four Labour Codes, which came into effect from 21st November 2025</a:t>
            </a:r>
            <a:r>
              <a:rPr kumimoji="0" lang="en-US" altLang="en-US" sz="1800" b="1" i="0" u="none" strike="noStrike" cap="none" normalizeH="0" baseline="0" dirty="0">
                <a:ln>
                  <a:noFill/>
                </a:ln>
                <a:solidFill>
                  <a:schemeClr val="tx1"/>
                </a:solidFill>
                <a:effectLst/>
                <a:latin typeface="Arial" panose="020B0604020202020204" pitchFamily="34" charset="0"/>
              </a:rPr>
              <a:t>.</a:t>
            </a:r>
          </a:p>
        </p:txBody>
      </p:sp>
      <p:sp>
        <p:nvSpPr>
          <p:cNvPr id="5" name="Freeform 10">
            <a:extLst>
              <a:ext uri="{FF2B5EF4-FFF2-40B4-BE49-F238E27FC236}">
                <a16:creationId xmlns:a16="http://schemas.microsoft.com/office/drawing/2014/main" id="{1DB85DCA-9ECC-4898-8C31-2A04BDCAFF02}"/>
              </a:ext>
            </a:extLst>
          </p:cNvPr>
          <p:cNvSpPr/>
          <p:nvPr/>
        </p:nvSpPr>
        <p:spPr>
          <a:xfrm>
            <a:off x="609600" y="5753100"/>
            <a:ext cx="3505200" cy="2590800"/>
          </a:xfrm>
          <a:custGeom>
            <a:avLst/>
            <a:gdLst/>
            <a:ahLst/>
            <a:cxnLst/>
            <a:rect l="l" t="t" r="r" b="b"/>
            <a:pathLst>
              <a:path w="6823895" h="4114800">
                <a:moveTo>
                  <a:pt x="0" y="0"/>
                </a:moveTo>
                <a:lnTo>
                  <a:pt x="6823895" y="0"/>
                </a:lnTo>
                <a:lnTo>
                  <a:pt x="6823895"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a:effectLst>
            <a:reflection blurRad="6350" stA="50000" endA="300" endPos="55000" dir="5400000" sy="-100000" algn="bl" rotWithShape="0"/>
          </a:effectLst>
        </p:spPr>
        <p:txBody>
          <a:bodyPr/>
          <a:lstStyle/>
          <a:p>
            <a:endParaRPr lang="en-US" dirty="0"/>
          </a:p>
        </p:txBody>
      </p:sp>
      <p:sp>
        <p:nvSpPr>
          <p:cNvPr id="6" name="TextBox 8">
            <a:extLst>
              <a:ext uri="{FF2B5EF4-FFF2-40B4-BE49-F238E27FC236}">
                <a16:creationId xmlns:a16="http://schemas.microsoft.com/office/drawing/2014/main" id="{03AD403A-1939-4B5F-A24B-47A2707AD1CA}"/>
              </a:ext>
            </a:extLst>
          </p:cNvPr>
          <p:cNvSpPr txBox="1"/>
          <p:nvPr/>
        </p:nvSpPr>
        <p:spPr>
          <a:xfrm>
            <a:off x="4114800" y="952500"/>
            <a:ext cx="11582400" cy="1410643"/>
          </a:xfrm>
          <a:prstGeom prst="rect">
            <a:avLst/>
          </a:prstGeom>
        </p:spPr>
        <p:txBody>
          <a:bodyPr wrap="square" lIns="0" tIns="0" rIns="0" bIns="0" rtlCol="0" anchor="t">
            <a:spAutoFit/>
          </a:bodyPr>
          <a:lstStyle/>
          <a:p>
            <a:pPr algn="ctr">
              <a:lnSpc>
                <a:spcPts val="5521"/>
              </a:lnSpc>
            </a:pPr>
            <a:r>
              <a:rPr lang="en-US" sz="4400" b="1" u="sng" dirty="0">
                <a:solidFill>
                  <a:srgbClr val="000000"/>
                </a:solidFill>
                <a:latin typeface="Bookman Old Style" pitchFamily="18" charset="0"/>
                <a:ea typeface="Dynapuff Condensed"/>
                <a:cs typeface="Dynapuff Condensed"/>
                <a:sym typeface="Dynapuff Condensed"/>
              </a:rPr>
              <a:t>DEVELOPMENT AND HISTORY BEHIND NEW LABOUR CODE</a:t>
            </a:r>
          </a:p>
        </p:txBody>
      </p:sp>
    </p:spTree>
    <p:extLst>
      <p:ext uri="{BB962C8B-B14F-4D97-AF65-F5344CB8AC3E}">
        <p14:creationId xmlns:p14="http://schemas.microsoft.com/office/powerpoint/2010/main" val="3175301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200402" y="851406"/>
            <a:ext cx="11125198" cy="765722"/>
          </a:xfrm>
          <a:prstGeom prst="rect">
            <a:avLst/>
          </a:prstGeom>
        </p:spPr>
        <p:txBody>
          <a:bodyPr wrap="square" lIns="0" tIns="0" rIns="0" bIns="0" rtlCol="0" anchor="t">
            <a:spAutoFit/>
          </a:bodyPr>
          <a:lstStyle/>
          <a:p>
            <a:pPr algn="ctr">
              <a:lnSpc>
                <a:spcPts val="6695"/>
              </a:lnSpc>
              <a:spcBef>
                <a:spcPct val="0"/>
              </a:spcBef>
            </a:pPr>
            <a:r>
              <a:rPr lang="en-US" sz="4000" b="1" u="sng" dirty="0">
                <a:solidFill>
                  <a:srgbClr val="000000"/>
                </a:solidFill>
                <a:latin typeface="Bookman Old Style" pitchFamily="18" charset="0"/>
                <a:ea typeface="Dynapuff Condensed"/>
                <a:cs typeface="Dynapuff Condensed"/>
                <a:sym typeface="Dynapuff Condensed"/>
              </a:rPr>
              <a:t>THE FINAL NOTIFICAION AND REFORMS</a:t>
            </a:r>
          </a:p>
        </p:txBody>
      </p:sp>
      <p:sp>
        <p:nvSpPr>
          <p:cNvPr id="3" name="TextBox 3"/>
          <p:cNvSpPr txBox="1"/>
          <p:nvPr/>
        </p:nvSpPr>
        <p:spPr>
          <a:xfrm>
            <a:off x="3200402" y="6395648"/>
            <a:ext cx="7391397" cy="1231106"/>
          </a:xfrm>
          <a:prstGeom prst="rect">
            <a:avLst/>
          </a:prstGeom>
        </p:spPr>
        <p:txBody>
          <a:bodyPr wrap="square" lIns="0" tIns="0" rIns="0" bIns="0" rtlCol="0" anchor="t">
            <a:spAutoFit/>
          </a:bodyPr>
          <a:lstStyle/>
          <a:p>
            <a:pPr>
              <a:lnSpc>
                <a:spcPts val="4789"/>
              </a:lnSpc>
            </a:pPr>
            <a:r>
              <a:rPr lang="en-US" sz="3200" b="1" u="sng" dirty="0">
                <a:solidFill>
                  <a:srgbClr val="000000"/>
                </a:solidFill>
                <a:latin typeface="Bookman Old Style" pitchFamily="18" charset="0"/>
                <a:ea typeface="Dynapuff SemiCondensed"/>
                <a:cs typeface="Dynapuff SemiCondensed"/>
                <a:sym typeface="Dynapuff SemiCondensed"/>
                <a:hlinkClick r:id="rId2" tooltip="https://www.indiafilings.com/learn/code-on-social-security-2020/"/>
              </a:rPr>
              <a:t>The Code on Social Security, 2020</a:t>
            </a:r>
          </a:p>
          <a:p>
            <a:pPr algn="ctr">
              <a:lnSpc>
                <a:spcPts val="4789"/>
              </a:lnSpc>
            </a:pPr>
            <a:r>
              <a:rPr lang="en-US" sz="2000" dirty="0">
                <a:solidFill>
                  <a:srgbClr val="000000"/>
                </a:solidFill>
                <a:latin typeface="Dynapuff SemiCondensed"/>
                <a:ea typeface="Dynapuff SemiCondensed"/>
                <a:cs typeface="Dynapuff SemiCondensed"/>
                <a:sym typeface="Dynapuff SemiCondensed"/>
                <a:hlinkClick r:id="rId3" tooltip="https://www.indiafilings.com/learn/industrial-relation-code-2020/"/>
              </a:rPr>
              <a:t>(</a:t>
            </a:r>
            <a:r>
              <a:rPr lang="en-US" sz="2000" b="1" dirty="0">
                <a:solidFill>
                  <a:srgbClr val="000000"/>
                </a:solidFill>
                <a:latin typeface="Bookman Old Style" pitchFamily="18" charset="0"/>
                <a:ea typeface="Dynapuff SemiCondensed"/>
                <a:cs typeface="Dynapuff SemiCondensed"/>
                <a:sym typeface="Dynapuff SemiCondensed"/>
                <a:hlinkClick r:id="rId3" tooltip="https://www.indiafilings.com/learn/industrial-relation-code-2020/"/>
              </a:rPr>
              <a:t>Notified on 29th September,2020</a:t>
            </a:r>
            <a:r>
              <a:rPr lang="en-US" sz="2000" b="1" dirty="0">
                <a:solidFill>
                  <a:srgbClr val="000000"/>
                </a:solidFill>
                <a:latin typeface="Bookman Old Style" pitchFamily="18" charset="0"/>
                <a:ea typeface="Dynapuff SemiCondensed"/>
                <a:cs typeface="Dynapuff SemiCondensed"/>
                <a:sym typeface="Dynapuff SemiCondensed"/>
              </a:rPr>
              <a:t>)</a:t>
            </a:r>
            <a:endParaRPr lang="en-US" sz="2000" b="1" dirty="0">
              <a:solidFill>
                <a:srgbClr val="000000"/>
              </a:solidFill>
              <a:latin typeface="Bookman Old Style" pitchFamily="18" charset="0"/>
              <a:ea typeface="Dynapuff SemiCondensed"/>
              <a:cs typeface="Dynapuff SemiCondensed"/>
              <a:sym typeface="Dynapuff SemiCondensed"/>
              <a:hlinkClick r:id="rId2" tooltip="https://www.indiafilings.com/learn/code-on-social-security-2020/"/>
            </a:endParaRPr>
          </a:p>
        </p:txBody>
      </p:sp>
      <p:sp>
        <p:nvSpPr>
          <p:cNvPr id="4" name="TextBox 4"/>
          <p:cNvSpPr txBox="1"/>
          <p:nvPr/>
        </p:nvSpPr>
        <p:spPr>
          <a:xfrm>
            <a:off x="2132594" y="4457025"/>
            <a:ext cx="7873523" cy="1231106"/>
          </a:xfrm>
          <a:prstGeom prst="rect">
            <a:avLst/>
          </a:prstGeom>
        </p:spPr>
        <p:txBody>
          <a:bodyPr wrap="square" lIns="0" tIns="0" rIns="0" bIns="0" rtlCol="0" anchor="t">
            <a:spAutoFit/>
          </a:bodyPr>
          <a:lstStyle/>
          <a:p>
            <a:pPr>
              <a:lnSpc>
                <a:spcPts val="4798"/>
              </a:lnSpc>
            </a:pPr>
            <a:r>
              <a:rPr lang="en-US" sz="3200" b="1" u="sng" dirty="0">
                <a:solidFill>
                  <a:srgbClr val="000000"/>
                </a:solidFill>
                <a:latin typeface="Bookman Old Style" pitchFamily="18" charset="0"/>
                <a:ea typeface="Dynapuff SemiCondensed"/>
                <a:cs typeface="Dynapuff SemiCondensed"/>
                <a:sym typeface="Dynapuff SemiCondensed"/>
                <a:hlinkClick r:id="rId3" tooltip="https://www.indiafilings.com/learn/industrial-relation-code-2020/"/>
              </a:rPr>
              <a:t>The Industrial Relations Code, 2020</a:t>
            </a:r>
          </a:p>
          <a:p>
            <a:pPr algn="ctr">
              <a:lnSpc>
                <a:spcPts val="4798"/>
              </a:lnSpc>
            </a:pPr>
            <a:r>
              <a:rPr lang="en-US" sz="2000" dirty="0">
                <a:solidFill>
                  <a:srgbClr val="000000"/>
                </a:solidFill>
                <a:latin typeface="Dynapuff SemiCondensed"/>
                <a:ea typeface="Dynapuff SemiCondensed"/>
                <a:cs typeface="Dynapuff SemiCondensed"/>
                <a:sym typeface="Dynapuff SemiCondensed"/>
                <a:hlinkClick r:id="rId3" tooltip="https://www.indiafilings.com/learn/industrial-relation-code-2020/"/>
              </a:rPr>
              <a:t>(</a:t>
            </a:r>
            <a:r>
              <a:rPr lang="en-US" sz="2000" b="1" dirty="0">
                <a:solidFill>
                  <a:srgbClr val="000000"/>
                </a:solidFill>
                <a:latin typeface="Bookman Old Style" pitchFamily="18" charset="0"/>
                <a:ea typeface="Dynapuff SemiCondensed"/>
                <a:cs typeface="Dynapuff SemiCondensed"/>
                <a:sym typeface="Dynapuff SemiCondensed"/>
                <a:hlinkClick r:id="rId3" tooltip="https://www.indiafilings.com/learn/industrial-relation-code-2020/"/>
              </a:rPr>
              <a:t>Notified on 29th September,2020)</a:t>
            </a:r>
          </a:p>
        </p:txBody>
      </p:sp>
      <p:sp>
        <p:nvSpPr>
          <p:cNvPr id="5" name="TextBox 5"/>
          <p:cNvSpPr txBox="1"/>
          <p:nvPr/>
        </p:nvSpPr>
        <p:spPr>
          <a:xfrm>
            <a:off x="414594" y="2521556"/>
            <a:ext cx="5833806" cy="1137876"/>
          </a:xfrm>
          <a:prstGeom prst="rect">
            <a:avLst/>
          </a:prstGeom>
        </p:spPr>
        <p:txBody>
          <a:bodyPr wrap="square" lIns="0" tIns="0" rIns="0" bIns="0" rtlCol="0" anchor="t">
            <a:spAutoFit/>
          </a:bodyPr>
          <a:lstStyle/>
          <a:p>
            <a:pPr algn="ctr">
              <a:lnSpc>
                <a:spcPts val="4798"/>
              </a:lnSpc>
            </a:pPr>
            <a:r>
              <a:rPr lang="en-US" sz="3200" b="1" u="sng" dirty="0">
                <a:solidFill>
                  <a:schemeClr val="tx1">
                    <a:lumMod val="95000"/>
                    <a:lumOff val="5000"/>
                  </a:schemeClr>
                </a:solidFill>
                <a:latin typeface="Bookman Old Style" pitchFamily="18" charset="0"/>
                <a:ea typeface="Dynapuff SemiCondensed"/>
                <a:cs typeface="Dynapuff SemiCondensed"/>
                <a:sym typeface="Dynapuff SemiCondensed"/>
                <a:hlinkClick r:id="rId4" tooltip="https://www.indiafilings.com/learn/code-on-wages-bill-2019/"/>
              </a:rPr>
              <a:t>The Code on Wages, 2019 </a:t>
            </a:r>
            <a:r>
              <a:rPr lang="en-US" sz="2000" b="1" dirty="0">
                <a:solidFill>
                  <a:schemeClr val="tx1">
                    <a:lumMod val="95000"/>
                    <a:lumOff val="5000"/>
                  </a:schemeClr>
                </a:solidFill>
                <a:latin typeface="Bookman Old Style" pitchFamily="18" charset="0"/>
                <a:ea typeface="Dynapuff SemiCondensed"/>
                <a:cs typeface="Dynapuff SemiCondensed"/>
                <a:sym typeface="Dynapuff SemiCondensed"/>
                <a:hlinkClick r:id="rId4" tooltip="https://www.indiafilings.com/learn/code-on-wages-bill-2019/"/>
              </a:rPr>
              <a:t>(Notified on 08</a:t>
            </a:r>
            <a:r>
              <a:rPr lang="en-US" sz="2000" b="1" baseline="30000" dirty="0">
                <a:solidFill>
                  <a:schemeClr val="tx1">
                    <a:lumMod val="95000"/>
                    <a:lumOff val="5000"/>
                  </a:schemeClr>
                </a:solidFill>
                <a:latin typeface="Bookman Old Style" pitchFamily="18" charset="0"/>
                <a:ea typeface="Dynapuff SemiCondensed"/>
                <a:cs typeface="Dynapuff SemiCondensed"/>
                <a:sym typeface="Dynapuff SemiCondensed"/>
                <a:hlinkClick r:id="rId4" tooltip="https://www.indiafilings.com/learn/code-on-wages-bill-2019/"/>
              </a:rPr>
              <a:t>th</a:t>
            </a:r>
            <a:r>
              <a:rPr lang="en-US" sz="2000" b="1" dirty="0">
                <a:solidFill>
                  <a:schemeClr val="tx1">
                    <a:lumMod val="95000"/>
                    <a:lumOff val="5000"/>
                  </a:schemeClr>
                </a:solidFill>
                <a:latin typeface="Bookman Old Style" pitchFamily="18" charset="0"/>
                <a:ea typeface="Dynapuff SemiCondensed"/>
                <a:cs typeface="Dynapuff SemiCondensed"/>
                <a:sym typeface="Dynapuff SemiCondensed"/>
                <a:hlinkClick r:id="rId4" tooltip="https://www.indiafilings.com/learn/code-on-wages-bill-2019/"/>
              </a:rPr>
              <a:t> August 2019)</a:t>
            </a:r>
          </a:p>
        </p:txBody>
      </p:sp>
      <p:sp>
        <p:nvSpPr>
          <p:cNvPr id="8" name="TextBox 8"/>
          <p:cNvSpPr txBox="1"/>
          <p:nvPr/>
        </p:nvSpPr>
        <p:spPr>
          <a:xfrm>
            <a:off x="4724400" y="8298105"/>
            <a:ext cx="13335000" cy="1846659"/>
          </a:xfrm>
          <a:prstGeom prst="rect">
            <a:avLst/>
          </a:prstGeom>
        </p:spPr>
        <p:txBody>
          <a:bodyPr wrap="square" lIns="0" tIns="0" rIns="0" bIns="0" rtlCol="0" anchor="t">
            <a:spAutoFit/>
          </a:bodyPr>
          <a:lstStyle/>
          <a:p>
            <a:pPr algn="ctr">
              <a:lnSpc>
                <a:spcPts val="4789"/>
              </a:lnSpc>
            </a:pPr>
            <a:r>
              <a:rPr lang="en-US" sz="3200" b="1" u="sng" dirty="0">
                <a:solidFill>
                  <a:srgbClr val="000000"/>
                </a:solidFill>
                <a:latin typeface="Bookman Old Style" pitchFamily="18" charset="0"/>
                <a:ea typeface="Dynapuff SemiCondensed"/>
                <a:cs typeface="Dynapuff SemiCondensed"/>
                <a:sym typeface="Dynapuff SemiCondensed"/>
                <a:hlinkClick r:id="rId5" tooltip="https://www.indiafilings.com/learn/the-code-on-occupational-safety-health-and-working-conditions-2019/"/>
              </a:rPr>
              <a:t>The Occupational Safety, Health and Working Conditions Code, 2020</a:t>
            </a:r>
            <a:r>
              <a:rPr lang="en-US" sz="3200" b="1" u="sng" dirty="0">
                <a:solidFill>
                  <a:srgbClr val="000000"/>
                </a:solidFill>
                <a:latin typeface="Bookman Old Style" pitchFamily="18" charset="0"/>
                <a:ea typeface="Dynapuff SemiCondensed"/>
                <a:cs typeface="Dynapuff SemiCondensed"/>
                <a:sym typeface="Dynapuff SemiCondensed"/>
                <a:hlinkClick r:id="rId2" tooltip="https://www.indiafilings.com/learn/code-on-social-security-2020/"/>
              </a:rPr>
              <a:t> </a:t>
            </a:r>
          </a:p>
          <a:p>
            <a:pPr algn="ctr">
              <a:lnSpc>
                <a:spcPts val="4789"/>
              </a:lnSpc>
            </a:pPr>
            <a:r>
              <a:rPr lang="en-US" sz="2000" b="1" dirty="0">
                <a:solidFill>
                  <a:srgbClr val="000000"/>
                </a:solidFill>
                <a:latin typeface="Bookman Old Style" pitchFamily="18" charset="0"/>
                <a:ea typeface="Dynapuff SemiCondensed"/>
                <a:cs typeface="Dynapuff SemiCondensed"/>
                <a:sym typeface="Dynapuff SemiCondensed"/>
                <a:hlinkClick r:id="rId3" tooltip="https://www.indiafilings.com/learn/industrial-relation-code-2020/"/>
              </a:rPr>
              <a:t>(Notified on 29th September,2020</a:t>
            </a:r>
            <a:r>
              <a:rPr lang="en-US" sz="2000" b="1" dirty="0">
                <a:solidFill>
                  <a:srgbClr val="000000"/>
                </a:solidFill>
                <a:latin typeface="Bookman Old Style" pitchFamily="18" charset="0"/>
                <a:ea typeface="Dynapuff SemiCondensed"/>
                <a:cs typeface="Dynapuff SemiCondensed"/>
                <a:sym typeface="Dynapuff SemiCondensed"/>
              </a:rPr>
              <a:t>)</a:t>
            </a:r>
            <a:endParaRPr lang="en-US" sz="2000" b="1" dirty="0">
              <a:solidFill>
                <a:srgbClr val="000000"/>
              </a:solidFill>
              <a:latin typeface="Bookman Old Style" pitchFamily="18" charset="0"/>
              <a:ea typeface="Dynapuff SemiCondensed"/>
              <a:cs typeface="Dynapuff SemiCondensed"/>
              <a:sym typeface="Dynapuff SemiCondensed"/>
              <a:hlinkClick r:id="rId2" tooltip="https://www.indiafilings.com/learn/code-on-social-security-2020/"/>
            </a:endParaRPr>
          </a:p>
        </p:txBody>
      </p:sp>
      <p:sp>
        <p:nvSpPr>
          <p:cNvPr id="10" name="Freeform 10">
            <a:extLst>
              <a:ext uri="{FF2B5EF4-FFF2-40B4-BE49-F238E27FC236}">
                <a16:creationId xmlns:a16="http://schemas.microsoft.com/office/drawing/2014/main" id="{95AC00DA-BBBC-4E84-8197-CA38FD44B34F}"/>
              </a:ext>
            </a:extLst>
          </p:cNvPr>
          <p:cNvSpPr/>
          <p:nvPr/>
        </p:nvSpPr>
        <p:spPr>
          <a:xfrm>
            <a:off x="228600" y="6057900"/>
            <a:ext cx="2938206" cy="2590800"/>
          </a:xfrm>
          <a:custGeom>
            <a:avLst/>
            <a:gdLst/>
            <a:ahLst/>
            <a:cxnLst/>
            <a:rect l="l" t="t" r="r" b="b"/>
            <a:pathLst>
              <a:path w="6823895" h="4114800">
                <a:moveTo>
                  <a:pt x="0" y="0"/>
                </a:moveTo>
                <a:lnTo>
                  <a:pt x="6823895" y="0"/>
                </a:lnTo>
                <a:lnTo>
                  <a:pt x="6823895"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a:effectLst>
            <a:reflection blurRad="6350" stA="50000" endA="300" endPos="55000" dir="5400000" sy="-100000" algn="bl" rotWithShape="0"/>
          </a:effectLst>
        </p:spPr>
        <p:txBody>
          <a:bodyPr/>
          <a:lstStyle/>
          <a:p>
            <a:endParaRPr lang="en-US"/>
          </a:p>
        </p:txBody>
      </p:sp>
    </p:spTree>
    <p:extLst>
      <p:ext uri="{BB962C8B-B14F-4D97-AF65-F5344CB8AC3E}">
        <p14:creationId xmlns:p14="http://schemas.microsoft.com/office/powerpoint/2010/main" val="3322402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3"/>
          <p:cNvSpPr txBox="1"/>
          <p:nvPr/>
        </p:nvSpPr>
        <p:spPr>
          <a:xfrm>
            <a:off x="1755892" y="1333500"/>
            <a:ext cx="14776216" cy="8314648"/>
          </a:xfrm>
          <a:prstGeom prst="rect">
            <a:avLst/>
          </a:prstGeom>
        </p:spPr>
        <p:txBody>
          <a:bodyPr wrap="square" lIns="0" tIns="0" rIns="0" bIns="0" rtlCol="0" anchor="t">
            <a:spAutoFit/>
          </a:bodyPr>
          <a:lstStyle/>
          <a:p>
            <a:pPr algn="ctr">
              <a:lnSpc>
                <a:spcPct val="150000"/>
              </a:lnSpc>
            </a:pPr>
            <a:r>
              <a:rPr lang="en-US" sz="4400" b="1" dirty="0">
                <a:solidFill>
                  <a:srgbClr val="000000"/>
                </a:solidFill>
                <a:latin typeface="Bookman Old Style" pitchFamily="18" charset="0"/>
                <a:ea typeface="Dynapuff SemiCondensed"/>
                <a:cs typeface="Dynapuff SemiCondensed"/>
                <a:sym typeface="Dynapuff SemiCondensed"/>
              </a:rPr>
              <a:t>These new codes have introduced the concept of </a:t>
            </a:r>
          </a:p>
          <a:p>
            <a:pPr algn="ctr">
              <a:lnSpc>
                <a:spcPct val="150000"/>
              </a:lnSpc>
            </a:pPr>
            <a:endParaRPr lang="en-US" sz="4400" b="1" dirty="0">
              <a:solidFill>
                <a:srgbClr val="000000"/>
              </a:solidFill>
              <a:latin typeface="Bookman Old Style" pitchFamily="18" charset="0"/>
              <a:ea typeface="Dynapuff SemiCondensed"/>
              <a:cs typeface="Dynapuff SemiCondensed"/>
              <a:sym typeface="Dynapuff SemiCondensed"/>
            </a:endParaRPr>
          </a:p>
          <a:p>
            <a:pPr algn="ctr">
              <a:lnSpc>
                <a:spcPct val="150000"/>
              </a:lnSpc>
            </a:pPr>
            <a:r>
              <a:rPr lang="en-US" sz="6100" b="1" dirty="0">
                <a:solidFill>
                  <a:srgbClr val="000000"/>
                </a:solidFill>
                <a:latin typeface="Bookman Old Style" pitchFamily="18" charset="0"/>
                <a:ea typeface="Dynapuff SemiCondensed"/>
                <a:cs typeface="Dynapuff SemiCondensed"/>
                <a:sym typeface="Dynapuff SemiCondensed"/>
              </a:rPr>
              <a:t>SINGLE REGISTRATION, </a:t>
            </a:r>
          </a:p>
          <a:p>
            <a:pPr algn="ctr">
              <a:lnSpc>
                <a:spcPct val="150000"/>
              </a:lnSpc>
            </a:pPr>
            <a:r>
              <a:rPr lang="en-US" sz="6100" b="1" dirty="0">
                <a:solidFill>
                  <a:srgbClr val="000000"/>
                </a:solidFill>
                <a:latin typeface="Bookman Old Style" pitchFamily="18" charset="0"/>
                <a:ea typeface="Dynapuff SemiCondensed"/>
                <a:cs typeface="Dynapuff SemiCondensed"/>
                <a:sym typeface="Dynapuff SemiCondensed"/>
              </a:rPr>
              <a:t>SINGLE LICENSE and </a:t>
            </a:r>
          </a:p>
          <a:p>
            <a:pPr algn="ctr">
              <a:lnSpc>
                <a:spcPct val="150000"/>
              </a:lnSpc>
            </a:pPr>
            <a:r>
              <a:rPr lang="en-US" sz="6100" b="1" dirty="0">
                <a:solidFill>
                  <a:srgbClr val="000000"/>
                </a:solidFill>
                <a:latin typeface="Bookman Old Style" pitchFamily="18" charset="0"/>
                <a:ea typeface="Dynapuff SemiCondensed"/>
                <a:cs typeface="Dynapuff SemiCondensed"/>
                <a:sym typeface="Dynapuff SemiCondensed"/>
              </a:rPr>
              <a:t>SINGLE RETURN, </a:t>
            </a:r>
          </a:p>
          <a:p>
            <a:pPr algn="ctr">
              <a:lnSpc>
                <a:spcPct val="150000"/>
              </a:lnSpc>
            </a:pPr>
            <a:endParaRPr lang="en-US" sz="6100" b="1" dirty="0">
              <a:solidFill>
                <a:srgbClr val="000000"/>
              </a:solidFill>
              <a:latin typeface="Bookman Old Style" pitchFamily="18" charset="0"/>
              <a:ea typeface="Dynapuff SemiCondensed"/>
              <a:cs typeface="Dynapuff SemiCondensed"/>
              <a:sym typeface="Dynapuff SemiCondensed"/>
            </a:endParaRPr>
          </a:p>
          <a:p>
            <a:pPr algn="ctr">
              <a:lnSpc>
                <a:spcPct val="150000"/>
              </a:lnSpc>
            </a:pPr>
            <a:r>
              <a:rPr lang="en-US" sz="3200" b="1" dirty="0">
                <a:solidFill>
                  <a:srgbClr val="000000"/>
                </a:solidFill>
                <a:latin typeface="Bookman Old Style" pitchFamily="18" charset="0"/>
                <a:ea typeface="Dynapuff SemiCondensed"/>
                <a:cs typeface="Dynapuff SemiCondensed"/>
                <a:sym typeface="Dynapuff SemiCondensed"/>
              </a:rPr>
              <a:t>resulting in reducing the overall compliance burden of employment</a:t>
            </a:r>
            <a:r>
              <a:rPr lang="en-US" sz="3200" b="1" i="1" dirty="0">
                <a:solidFill>
                  <a:srgbClr val="000000"/>
                </a:solidFill>
                <a:latin typeface="Bookman Old Style" pitchFamily="18" charset="0"/>
                <a:ea typeface="Dynapuff SemiCondensed"/>
                <a:cs typeface="Dynapuff SemiCondensed"/>
                <a:sym typeface="Dynapuff SemiCondensed"/>
              </a:rPr>
              <a:t>.</a:t>
            </a:r>
          </a:p>
        </p:txBody>
      </p:sp>
      <p:sp>
        <p:nvSpPr>
          <p:cNvPr id="10" name="Freeform 10">
            <a:extLst>
              <a:ext uri="{FF2B5EF4-FFF2-40B4-BE49-F238E27FC236}">
                <a16:creationId xmlns:a16="http://schemas.microsoft.com/office/drawing/2014/main" id="{367022BD-C171-4D88-9F8C-C7D79E544FEE}"/>
              </a:ext>
            </a:extLst>
          </p:cNvPr>
          <p:cNvSpPr/>
          <p:nvPr/>
        </p:nvSpPr>
        <p:spPr>
          <a:xfrm>
            <a:off x="533400" y="5105400"/>
            <a:ext cx="2971800" cy="2590800"/>
          </a:xfrm>
          <a:custGeom>
            <a:avLst/>
            <a:gdLst/>
            <a:ahLst/>
            <a:cxnLst/>
            <a:rect l="l" t="t" r="r" b="b"/>
            <a:pathLst>
              <a:path w="6823895" h="4114800">
                <a:moveTo>
                  <a:pt x="0" y="0"/>
                </a:moveTo>
                <a:lnTo>
                  <a:pt x="6823895" y="0"/>
                </a:lnTo>
                <a:lnTo>
                  <a:pt x="6823895"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a:effectLst>
            <a:reflection blurRad="6350" stA="50000" endA="300" endPos="55000" dir="5400000" sy="-100000" algn="bl" rotWithShape="0"/>
          </a:effectLst>
        </p:spPr>
        <p:txBody>
          <a:bodyPr/>
          <a:lstStyle/>
          <a:p>
            <a:endParaRPr lang="en-US"/>
          </a:p>
        </p:txBody>
      </p:sp>
    </p:spTree>
    <p:extLst>
      <p:ext uri="{BB962C8B-B14F-4D97-AF65-F5344CB8AC3E}">
        <p14:creationId xmlns:p14="http://schemas.microsoft.com/office/powerpoint/2010/main" val="689906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710F73-37CA-F529-54B9-2F7892EF55F5}"/>
              </a:ext>
            </a:extLst>
          </p:cNvPr>
          <p:cNvSpPr txBox="1"/>
          <p:nvPr/>
        </p:nvSpPr>
        <p:spPr>
          <a:xfrm>
            <a:off x="2895600" y="1716921"/>
            <a:ext cx="14066963" cy="5940088"/>
          </a:xfrm>
          <a:prstGeom prst="rect">
            <a:avLst/>
          </a:prstGeom>
          <a:noFill/>
        </p:spPr>
        <p:txBody>
          <a:bodyPr wrap="square">
            <a:spAutoFit/>
          </a:bodyPr>
          <a:lstStyle/>
          <a:p>
            <a:pPr marL="457200" indent="-457200" algn="just" fontAlgn="base">
              <a:spcBef>
                <a:spcPct val="0"/>
              </a:spcBef>
              <a:spcAft>
                <a:spcPct val="0"/>
              </a:spcAft>
              <a:buFont typeface="Wingdings" panose="05000000000000000000" pitchFamily="2" charset="2"/>
              <a:buChar char="§"/>
            </a:pPr>
            <a:endParaRPr lang="en-US" sz="3200" b="1" dirty="0">
              <a:latin typeface="Bookman Old Style" pitchFamily="18" charset="0"/>
              <a:ea typeface="Dynapuff Condensed" charset="0"/>
              <a:cs typeface="Times New Roman" pitchFamily="18" charset="0"/>
            </a:endParaRPr>
          </a:p>
          <a:p>
            <a:pPr marL="457200" indent="-457200" algn="just" fontAlgn="base">
              <a:spcBef>
                <a:spcPct val="0"/>
              </a:spcBef>
              <a:spcAft>
                <a:spcPct val="0"/>
              </a:spcAft>
              <a:buFont typeface="Wingdings" panose="05000000000000000000" pitchFamily="2" charset="2"/>
              <a:buChar char="§"/>
            </a:pPr>
            <a:r>
              <a:rPr lang="en-US" sz="3200" b="1" dirty="0">
                <a:solidFill>
                  <a:srgbClr val="000000"/>
                </a:solidFill>
                <a:latin typeface="Bookman Old Style" pitchFamily="18" charset="0"/>
                <a:ea typeface="Dynapuff SemiCondensed"/>
                <a:cs typeface="Dynapuff SemiCondensed"/>
                <a:sym typeface="Dynapuff SemiCondensed"/>
              </a:rPr>
              <a:t>These codes are applicable to all type of workers including full-time, part-time, contract, and gig workers. </a:t>
            </a:r>
          </a:p>
          <a:p>
            <a:pPr algn="just" fontAlgn="base">
              <a:spcBef>
                <a:spcPct val="0"/>
              </a:spcBef>
              <a:spcAft>
                <a:spcPct val="0"/>
              </a:spcAft>
            </a:pPr>
            <a:endParaRPr lang="en-US" sz="3200" b="1" dirty="0">
              <a:latin typeface="Bookman Old Style" pitchFamily="18" charset="0"/>
              <a:ea typeface="Dynapuff Condensed" charset="0"/>
              <a:cs typeface="Times New Roman" pitchFamily="18" charset="0"/>
            </a:endParaRPr>
          </a:p>
          <a:p>
            <a:pPr marL="457200" indent="-457200" algn="just" fontAlgn="base">
              <a:spcBef>
                <a:spcPct val="0"/>
              </a:spcBef>
              <a:spcAft>
                <a:spcPct val="0"/>
              </a:spcAft>
              <a:buFont typeface="Wingdings" panose="05000000000000000000" pitchFamily="2" charset="2"/>
              <a:buChar char="§"/>
            </a:pPr>
            <a:r>
              <a:rPr lang="en-US" sz="3200" b="1" dirty="0">
                <a:latin typeface="Bookman Old Style" pitchFamily="18" charset="0"/>
                <a:ea typeface="Dynapuff Condensed" charset="0"/>
                <a:cs typeface="Times New Roman" pitchFamily="18" charset="0"/>
              </a:rPr>
              <a:t>These new codes are made to give more transparency and secure labour ecosystem for employers and workers both. This will enhance the worker protection and strengthening which will result in more progressive and smooth process in business. </a:t>
            </a:r>
          </a:p>
          <a:p>
            <a:pPr algn="just" fontAlgn="base">
              <a:spcBef>
                <a:spcPct val="0"/>
              </a:spcBef>
              <a:spcAft>
                <a:spcPct val="0"/>
              </a:spcAft>
            </a:pPr>
            <a:endParaRPr lang="en-US" sz="2800" b="1" dirty="0">
              <a:latin typeface="Bookman Old Style" pitchFamily="18" charset="0"/>
              <a:ea typeface="Dynapuff Condensed" charset="0"/>
              <a:cs typeface="Arial" pitchFamily="34" charset="0"/>
            </a:endParaRPr>
          </a:p>
          <a:p>
            <a:pPr marL="457200" indent="-457200" algn="just" eaLnBrk="0" fontAlgn="base" hangingPunct="0">
              <a:spcBef>
                <a:spcPct val="0"/>
              </a:spcBef>
              <a:spcAft>
                <a:spcPct val="0"/>
              </a:spcAft>
              <a:buFont typeface="Wingdings" panose="05000000000000000000" pitchFamily="2" charset="2"/>
              <a:buChar char="§"/>
            </a:pPr>
            <a:r>
              <a:rPr lang="en-US" sz="3200" b="1" dirty="0">
                <a:latin typeface="Bookman Old Style" pitchFamily="18" charset="0"/>
                <a:ea typeface="Dynapuff Condensed" charset="0"/>
                <a:cs typeface="Times New Roman" pitchFamily="18" charset="0"/>
              </a:rPr>
              <a:t>All the Acts are available on the website of Ministry of labour and employment (htpp://labour.gov.in). </a:t>
            </a:r>
            <a:endParaRPr lang="en-US" sz="3200" b="1" dirty="0">
              <a:latin typeface="Bookman Old Style" pitchFamily="18" charset="0"/>
              <a:ea typeface="Dynapuff Condensed" charset="0"/>
              <a:cs typeface="Arial" pitchFamily="34" charset="0"/>
            </a:endParaRPr>
          </a:p>
        </p:txBody>
      </p:sp>
      <p:sp>
        <p:nvSpPr>
          <p:cNvPr id="7" name="Freeform 10">
            <a:extLst>
              <a:ext uri="{FF2B5EF4-FFF2-40B4-BE49-F238E27FC236}">
                <a16:creationId xmlns:a16="http://schemas.microsoft.com/office/drawing/2014/main" id="{6E37727A-7B8E-49C0-925E-250CE9A24634}"/>
              </a:ext>
            </a:extLst>
          </p:cNvPr>
          <p:cNvSpPr/>
          <p:nvPr/>
        </p:nvSpPr>
        <p:spPr>
          <a:xfrm>
            <a:off x="152400" y="5372100"/>
            <a:ext cx="3124200" cy="2590800"/>
          </a:xfrm>
          <a:custGeom>
            <a:avLst/>
            <a:gdLst/>
            <a:ahLst/>
            <a:cxnLst/>
            <a:rect l="l" t="t" r="r" b="b"/>
            <a:pathLst>
              <a:path w="6823895" h="4114800">
                <a:moveTo>
                  <a:pt x="0" y="0"/>
                </a:moveTo>
                <a:lnTo>
                  <a:pt x="6823895" y="0"/>
                </a:lnTo>
                <a:lnTo>
                  <a:pt x="6823895"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a:effectLst>
            <a:reflection blurRad="6350" stA="50000" endA="300" endPos="55000" dir="5400000" sy="-100000" algn="bl" rotWithShape="0"/>
          </a:effectLst>
        </p:spPr>
        <p:txBody>
          <a:bodyPr/>
          <a:lstStyle/>
          <a:p>
            <a:endParaRPr lang="en-US"/>
          </a:p>
        </p:txBody>
      </p:sp>
    </p:spTree>
    <p:extLst>
      <p:ext uri="{BB962C8B-B14F-4D97-AF65-F5344CB8AC3E}">
        <p14:creationId xmlns:p14="http://schemas.microsoft.com/office/powerpoint/2010/main" val="35560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2438400" y="523783"/>
            <a:ext cx="13411200" cy="705321"/>
          </a:xfrm>
          <a:prstGeom prst="rect">
            <a:avLst/>
          </a:prstGeom>
        </p:spPr>
        <p:txBody>
          <a:bodyPr wrap="square" lIns="0" tIns="0" rIns="0" bIns="0" rtlCol="0" anchor="t">
            <a:spAutoFit/>
          </a:bodyPr>
          <a:lstStyle/>
          <a:p>
            <a:pPr algn="ctr">
              <a:lnSpc>
                <a:spcPts val="5521"/>
              </a:lnSpc>
            </a:pPr>
            <a:r>
              <a:rPr lang="en-US" sz="4800" b="1" u="sng" spc="62" dirty="0">
                <a:solidFill>
                  <a:srgbClr val="000000"/>
                </a:solidFill>
                <a:latin typeface="Bookman Old Style" pitchFamily="18" charset="0"/>
                <a:ea typeface="Dynapuff Condensed"/>
                <a:cs typeface="Dynapuff Condensed"/>
                <a:sym typeface="Dynapuff Condensed"/>
              </a:rPr>
              <a:t>Result of Rationalising the Labour Laws </a:t>
            </a:r>
          </a:p>
        </p:txBody>
      </p:sp>
      <p:graphicFrame>
        <p:nvGraphicFramePr>
          <p:cNvPr id="9" name="Table 8"/>
          <p:cNvGraphicFramePr>
            <a:graphicFrameLocks noGrp="1"/>
          </p:cNvGraphicFramePr>
          <p:nvPr>
            <p:extLst>
              <p:ext uri="{D42A27DB-BD31-4B8C-83A1-F6EECF244321}">
                <p14:modId xmlns:p14="http://schemas.microsoft.com/office/powerpoint/2010/main" val="1547200606"/>
              </p:ext>
            </p:extLst>
          </p:nvPr>
        </p:nvGraphicFramePr>
        <p:xfrm>
          <a:off x="3577080" y="4033740"/>
          <a:ext cx="10611924" cy="5208465"/>
        </p:xfrm>
        <a:graphic>
          <a:graphicData uri="http://schemas.openxmlformats.org/drawingml/2006/table">
            <a:tbl>
              <a:tblPr firstRow="1" firstCol="1" bandRow="1">
                <a:tableStyleId>{5940675A-B579-460E-94D1-54222C63F5DA}</a:tableStyleId>
              </a:tblPr>
              <a:tblGrid>
                <a:gridCol w="766320">
                  <a:extLst>
                    <a:ext uri="{9D8B030D-6E8A-4147-A177-3AD203B41FA5}">
                      <a16:colId xmlns:a16="http://schemas.microsoft.com/office/drawing/2014/main" val="20000"/>
                    </a:ext>
                  </a:extLst>
                </a:gridCol>
                <a:gridCol w="4343400">
                  <a:extLst>
                    <a:ext uri="{9D8B030D-6E8A-4147-A177-3AD203B41FA5}">
                      <a16:colId xmlns:a16="http://schemas.microsoft.com/office/drawing/2014/main" val="20001"/>
                    </a:ext>
                  </a:extLst>
                </a:gridCol>
                <a:gridCol w="2225604">
                  <a:extLst>
                    <a:ext uri="{9D8B030D-6E8A-4147-A177-3AD203B41FA5}">
                      <a16:colId xmlns:a16="http://schemas.microsoft.com/office/drawing/2014/main" val="20002"/>
                    </a:ext>
                  </a:extLst>
                </a:gridCol>
                <a:gridCol w="3276600">
                  <a:extLst>
                    <a:ext uri="{9D8B030D-6E8A-4147-A177-3AD203B41FA5}">
                      <a16:colId xmlns:a16="http://schemas.microsoft.com/office/drawing/2014/main" val="20003"/>
                    </a:ext>
                  </a:extLst>
                </a:gridCol>
              </a:tblGrid>
              <a:tr h="422666">
                <a:tc>
                  <a:txBody>
                    <a:bodyPr/>
                    <a:lstStyle/>
                    <a:p>
                      <a:pPr marL="0" marR="0" algn="just">
                        <a:lnSpc>
                          <a:spcPct val="107000"/>
                        </a:lnSpc>
                        <a:spcBef>
                          <a:spcPts val="0"/>
                        </a:spcBef>
                        <a:spcAft>
                          <a:spcPts val="0"/>
                        </a:spcAft>
                      </a:pPr>
                      <a:r>
                        <a:rPr lang="en-IN" sz="2800" b="1" kern="100" dirty="0">
                          <a:effectLst/>
                          <a:latin typeface="Bookman Old Style" pitchFamily="18" charset="0"/>
                        </a:rPr>
                        <a:t>Sl.</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Description</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29 Laws</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4 Codes</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extLst>
                  <a:ext uri="{0D108BD9-81ED-4DB2-BD59-A6C34878D82A}">
                    <a16:rowId xmlns:a16="http://schemas.microsoft.com/office/drawing/2014/main" val="10000"/>
                  </a:ext>
                </a:extLst>
              </a:tr>
              <a:tr h="422666">
                <a:tc>
                  <a:txBody>
                    <a:bodyPr/>
                    <a:lstStyle/>
                    <a:p>
                      <a:pPr marL="0" marR="0" algn="just">
                        <a:lnSpc>
                          <a:spcPct val="107000"/>
                        </a:lnSpc>
                        <a:spcBef>
                          <a:spcPts val="0"/>
                        </a:spcBef>
                        <a:spcAft>
                          <a:spcPts val="0"/>
                        </a:spcAft>
                      </a:pPr>
                      <a:r>
                        <a:rPr lang="en-IN" sz="2800" b="1" kern="100" dirty="0">
                          <a:effectLst/>
                          <a:latin typeface="Bookman Old Style" pitchFamily="18" charset="0"/>
                        </a:rPr>
                        <a:t> 1.</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Rules</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a:effectLst/>
                          <a:latin typeface="Bookman Old Style" pitchFamily="18" charset="0"/>
                        </a:rPr>
                        <a:t>1436</a:t>
                      </a:r>
                      <a:endParaRPr lang="en-US" sz="2800" b="1" kern="10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a:effectLst/>
                          <a:latin typeface="Bookman Old Style" pitchFamily="18" charset="0"/>
                        </a:rPr>
                        <a:t>351</a:t>
                      </a:r>
                      <a:endParaRPr lang="en-US" sz="2800" b="1" kern="100">
                        <a:solidFill>
                          <a:schemeClr val="tx1"/>
                        </a:solidFill>
                        <a:effectLst/>
                        <a:latin typeface="Bookman Old Style" pitchFamily="18" charset="0"/>
                        <a:ea typeface="Dynapuff Condensed" charset="0"/>
                        <a:cs typeface="Times New Roman"/>
                      </a:endParaRPr>
                    </a:p>
                  </a:txBody>
                  <a:tcPr marL="68580" marR="68580" marT="0" marB="0"/>
                </a:tc>
                <a:extLst>
                  <a:ext uri="{0D108BD9-81ED-4DB2-BD59-A6C34878D82A}">
                    <a16:rowId xmlns:a16="http://schemas.microsoft.com/office/drawing/2014/main" val="10001"/>
                  </a:ext>
                </a:extLst>
              </a:tr>
              <a:tr h="694861">
                <a:tc>
                  <a:txBody>
                    <a:bodyPr/>
                    <a:lstStyle/>
                    <a:p>
                      <a:pPr marL="0" marR="0" algn="just">
                        <a:lnSpc>
                          <a:spcPct val="107000"/>
                        </a:lnSpc>
                        <a:spcBef>
                          <a:spcPts val="0"/>
                        </a:spcBef>
                        <a:spcAft>
                          <a:spcPts val="0"/>
                        </a:spcAft>
                      </a:pPr>
                      <a:r>
                        <a:rPr lang="en-IN" sz="2800" b="1" kern="100" dirty="0">
                          <a:effectLst/>
                          <a:latin typeface="Bookman Old Style" pitchFamily="18" charset="0"/>
                        </a:rPr>
                        <a:t> 2.</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Returns</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31</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a:effectLst/>
                          <a:latin typeface="Bookman Old Style" pitchFamily="18" charset="0"/>
                        </a:rPr>
                        <a:t>Single (Electronic)</a:t>
                      </a:r>
                      <a:endParaRPr lang="en-US" sz="2800" b="1" kern="100">
                        <a:solidFill>
                          <a:schemeClr val="tx1"/>
                        </a:solidFill>
                        <a:effectLst/>
                        <a:latin typeface="Bookman Old Style" pitchFamily="18" charset="0"/>
                        <a:ea typeface="Dynapuff Condensed" charset="0"/>
                        <a:cs typeface="Times New Roman"/>
                      </a:endParaRPr>
                    </a:p>
                  </a:txBody>
                  <a:tcPr marL="68580" marR="68580" marT="0" marB="0"/>
                </a:tc>
                <a:extLst>
                  <a:ext uri="{0D108BD9-81ED-4DB2-BD59-A6C34878D82A}">
                    <a16:rowId xmlns:a16="http://schemas.microsoft.com/office/drawing/2014/main" val="10002"/>
                  </a:ext>
                </a:extLst>
              </a:tr>
              <a:tr h="422666">
                <a:tc>
                  <a:txBody>
                    <a:bodyPr/>
                    <a:lstStyle/>
                    <a:p>
                      <a:pPr marL="0" marR="0" algn="just">
                        <a:lnSpc>
                          <a:spcPct val="107000"/>
                        </a:lnSpc>
                        <a:spcBef>
                          <a:spcPts val="0"/>
                        </a:spcBef>
                        <a:spcAft>
                          <a:spcPts val="0"/>
                        </a:spcAft>
                      </a:pPr>
                      <a:r>
                        <a:rPr lang="en-IN" sz="2800" b="1" kern="100" dirty="0">
                          <a:effectLst/>
                          <a:latin typeface="Bookman Old Style" pitchFamily="18" charset="0"/>
                        </a:rPr>
                        <a:t> 3.</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Forms</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181</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73</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extLst>
                  <a:ext uri="{0D108BD9-81ED-4DB2-BD59-A6C34878D82A}">
                    <a16:rowId xmlns:a16="http://schemas.microsoft.com/office/drawing/2014/main" val="10003"/>
                  </a:ext>
                </a:extLst>
              </a:tr>
              <a:tr h="422666">
                <a:tc>
                  <a:txBody>
                    <a:bodyPr/>
                    <a:lstStyle/>
                    <a:p>
                      <a:pPr marL="0" marR="0" algn="just">
                        <a:lnSpc>
                          <a:spcPct val="107000"/>
                        </a:lnSpc>
                        <a:spcBef>
                          <a:spcPts val="0"/>
                        </a:spcBef>
                        <a:spcAft>
                          <a:spcPts val="0"/>
                        </a:spcAft>
                      </a:pPr>
                      <a:r>
                        <a:rPr lang="en-IN" sz="2800" b="1" kern="100" dirty="0">
                          <a:effectLst/>
                          <a:latin typeface="Bookman Old Style" pitchFamily="18" charset="0"/>
                        </a:rPr>
                        <a:t> 4.</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Registers</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84</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8</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extLst>
                  <a:ext uri="{0D108BD9-81ED-4DB2-BD59-A6C34878D82A}">
                    <a16:rowId xmlns:a16="http://schemas.microsoft.com/office/drawing/2014/main" val="10004"/>
                  </a:ext>
                </a:extLst>
              </a:tr>
              <a:tr h="422666">
                <a:tc>
                  <a:txBody>
                    <a:bodyPr/>
                    <a:lstStyle/>
                    <a:p>
                      <a:pPr marL="0" marR="0" algn="just">
                        <a:lnSpc>
                          <a:spcPct val="107000"/>
                        </a:lnSpc>
                        <a:spcBef>
                          <a:spcPts val="0"/>
                        </a:spcBef>
                        <a:spcAft>
                          <a:spcPts val="0"/>
                        </a:spcAft>
                      </a:pPr>
                      <a:r>
                        <a:rPr lang="en-IN" sz="2800" b="1" kern="100" dirty="0">
                          <a:effectLst/>
                          <a:latin typeface="Bookman Old Style" pitchFamily="18" charset="0"/>
                        </a:rPr>
                        <a:t> 5.</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Registration</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8*</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a:effectLst/>
                          <a:latin typeface="Bookman Old Style" pitchFamily="18" charset="0"/>
                        </a:rPr>
                        <a:t>Single</a:t>
                      </a:r>
                      <a:endParaRPr lang="en-US" sz="2800" b="1" kern="100">
                        <a:solidFill>
                          <a:schemeClr val="tx1"/>
                        </a:solidFill>
                        <a:effectLst/>
                        <a:latin typeface="Bookman Old Style" pitchFamily="18" charset="0"/>
                        <a:ea typeface="Dynapuff Condensed" charset="0"/>
                        <a:cs typeface="Times New Roman"/>
                      </a:endParaRPr>
                    </a:p>
                  </a:txBody>
                  <a:tcPr marL="68580" marR="68580" marT="0" marB="0"/>
                </a:tc>
                <a:extLst>
                  <a:ext uri="{0D108BD9-81ED-4DB2-BD59-A6C34878D82A}">
                    <a16:rowId xmlns:a16="http://schemas.microsoft.com/office/drawing/2014/main" val="10005"/>
                  </a:ext>
                </a:extLst>
              </a:tr>
              <a:tr h="422666">
                <a:tc>
                  <a:txBody>
                    <a:bodyPr/>
                    <a:lstStyle/>
                    <a:p>
                      <a:pPr marL="0" marR="0" algn="just">
                        <a:lnSpc>
                          <a:spcPct val="107000"/>
                        </a:lnSpc>
                        <a:spcBef>
                          <a:spcPts val="0"/>
                        </a:spcBef>
                        <a:spcAft>
                          <a:spcPts val="0"/>
                        </a:spcAft>
                      </a:pPr>
                      <a:r>
                        <a:rPr lang="en-IN" sz="2800" b="1" kern="100" dirty="0">
                          <a:effectLst/>
                          <a:latin typeface="Bookman Old Style" pitchFamily="18" charset="0"/>
                        </a:rPr>
                        <a:t> 6.</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License</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4</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Single</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extLst>
                  <a:ext uri="{0D108BD9-81ED-4DB2-BD59-A6C34878D82A}">
                    <a16:rowId xmlns:a16="http://schemas.microsoft.com/office/drawing/2014/main" val="10006"/>
                  </a:ext>
                </a:extLst>
              </a:tr>
              <a:tr h="694861">
                <a:tc>
                  <a:txBody>
                    <a:bodyPr/>
                    <a:lstStyle/>
                    <a:p>
                      <a:pPr marL="0" marR="0" algn="just">
                        <a:lnSpc>
                          <a:spcPct val="107000"/>
                        </a:lnSpc>
                        <a:spcBef>
                          <a:spcPts val="0"/>
                        </a:spcBef>
                        <a:spcAft>
                          <a:spcPts val="0"/>
                        </a:spcAft>
                      </a:pPr>
                      <a:r>
                        <a:rPr lang="en-IN" sz="2800" b="1" kern="100" dirty="0">
                          <a:effectLst/>
                          <a:latin typeface="Bookman Old Style" pitchFamily="18" charset="0"/>
                        </a:rPr>
                        <a:t> 7.</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Compounding</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Introduced First time</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extLst>
                  <a:ext uri="{0D108BD9-81ED-4DB2-BD59-A6C34878D82A}">
                    <a16:rowId xmlns:a16="http://schemas.microsoft.com/office/drawing/2014/main" val="10007"/>
                  </a:ext>
                </a:extLst>
              </a:tr>
              <a:tr h="867117">
                <a:tc>
                  <a:txBody>
                    <a:bodyPr/>
                    <a:lstStyle/>
                    <a:p>
                      <a:pPr marL="0" marR="0" algn="just">
                        <a:lnSpc>
                          <a:spcPct val="107000"/>
                        </a:lnSpc>
                        <a:spcBef>
                          <a:spcPts val="0"/>
                        </a:spcBef>
                        <a:spcAft>
                          <a:spcPts val="0"/>
                        </a:spcAft>
                      </a:pPr>
                      <a:r>
                        <a:rPr lang="en-IN" sz="2800" b="1" kern="100" dirty="0">
                          <a:effectLst/>
                          <a:latin typeface="Bookman Old Style" pitchFamily="18" charset="0"/>
                        </a:rPr>
                        <a:t> 8.</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Improvement Notice</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tc>
                  <a:txBody>
                    <a:bodyPr/>
                    <a:lstStyle/>
                    <a:p>
                      <a:pPr marL="0" marR="0" algn="just">
                        <a:lnSpc>
                          <a:spcPct val="107000"/>
                        </a:lnSpc>
                        <a:spcBef>
                          <a:spcPts val="0"/>
                        </a:spcBef>
                        <a:spcAft>
                          <a:spcPts val="0"/>
                        </a:spcAft>
                      </a:pPr>
                      <a:r>
                        <a:rPr lang="en-IN" sz="2800" b="1" kern="100" dirty="0">
                          <a:effectLst/>
                          <a:latin typeface="Bookman Old Style" pitchFamily="18" charset="0"/>
                        </a:rPr>
                        <a:t>Introduced First Time</a:t>
                      </a:r>
                      <a:endParaRPr lang="en-US" sz="2800" b="1" kern="100" dirty="0">
                        <a:solidFill>
                          <a:schemeClr val="tx1"/>
                        </a:solidFill>
                        <a:effectLst/>
                        <a:latin typeface="Bookman Old Style" pitchFamily="18" charset="0"/>
                        <a:ea typeface="Dynapuff Condensed" charset="0"/>
                        <a:cs typeface="Times New Roman"/>
                      </a:endParaRPr>
                    </a:p>
                  </a:txBody>
                  <a:tcPr marL="68580" marR="68580" marT="0" marB="0"/>
                </a:tc>
                <a:extLst>
                  <a:ext uri="{0D108BD9-81ED-4DB2-BD59-A6C34878D82A}">
                    <a16:rowId xmlns:a16="http://schemas.microsoft.com/office/drawing/2014/main" val="10008"/>
                  </a:ext>
                </a:extLst>
              </a:tr>
            </a:tbl>
          </a:graphicData>
        </a:graphic>
      </p:graphicFrame>
      <p:sp>
        <p:nvSpPr>
          <p:cNvPr id="10" name="Rectangle 1"/>
          <p:cNvSpPr>
            <a:spLocks noChangeArrowheads="1"/>
          </p:cNvSpPr>
          <p:nvPr/>
        </p:nvSpPr>
        <p:spPr bwMode="auto">
          <a:xfrm>
            <a:off x="1066800" y="9258300"/>
            <a:ext cx="16230600" cy="707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9" tIns="45719" rIns="91439" bIns="45719" numCol="1" anchor="ctr" anchorCtr="0" compatLnSpc="1">
            <a:prstTxWarp prst="textNoShape">
              <a:avLst/>
            </a:prstTxWarp>
            <a:spAutoFit/>
          </a:bodyPr>
          <a:lstStyle/>
          <a:p>
            <a:pPr algn="ctr" fontAlgn="base">
              <a:spcBef>
                <a:spcPct val="0"/>
              </a:spcBef>
              <a:spcAft>
                <a:spcPct val="0"/>
              </a:spcAft>
            </a:pPr>
            <a:r>
              <a:rPr lang="en-US" sz="2000" dirty="0">
                <a:latin typeface="Leckerli One" charset="0"/>
                <a:ea typeface="Dynapuff Condensed" charset="0"/>
                <a:cs typeface="Times New Roman" pitchFamily="18" charset="0"/>
              </a:rPr>
              <a:t>*</a:t>
            </a:r>
            <a:r>
              <a:rPr lang="en-US" sz="2000" b="1" i="1" dirty="0">
                <a:latin typeface="Bookman Old Style" pitchFamily="18" charset="0"/>
                <a:ea typeface="Dynapuff Condensed" charset="0"/>
                <a:cs typeface="Times New Roman" pitchFamily="18" charset="0"/>
              </a:rPr>
              <a:t>Factories, BoCW, Contract Labour, Plantation, Motor Transport, ISMW, ESI and EPF</a:t>
            </a:r>
            <a:r>
              <a:rPr lang="en-US" sz="2000" b="1" i="1" dirty="0">
                <a:latin typeface="Bookman Old Style" pitchFamily="18" charset="0"/>
                <a:ea typeface="Dynapuff Condensed" charset="0"/>
                <a:cs typeface="Arial" pitchFamily="34" charset="0"/>
              </a:rPr>
              <a:t> </a:t>
            </a:r>
          </a:p>
          <a:p>
            <a:pPr algn="ctr" fontAlgn="base">
              <a:spcBef>
                <a:spcPct val="0"/>
              </a:spcBef>
              <a:spcAft>
                <a:spcPct val="0"/>
              </a:spcAft>
            </a:pPr>
            <a:r>
              <a:rPr lang="en-US" sz="2000" b="1" i="1" dirty="0">
                <a:latin typeface="Bookman Old Style" pitchFamily="18" charset="0"/>
                <a:ea typeface="Dynapuff Condensed" charset="0"/>
                <a:cs typeface="Times New Roman" pitchFamily="18" charset="0"/>
              </a:rPr>
              <a:t>Source- PIB (Ministry of Labour and Employment). </a:t>
            </a:r>
            <a:endParaRPr lang="en-US" sz="2000" b="1" i="1" dirty="0">
              <a:latin typeface="Bookman Old Style" pitchFamily="18" charset="0"/>
              <a:ea typeface="Dynapuff Condensed" charset="0"/>
              <a:cs typeface="Arial" pitchFamily="34" charset="0"/>
            </a:endParaRPr>
          </a:p>
        </p:txBody>
      </p:sp>
      <p:sp>
        <p:nvSpPr>
          <p:cNvPr id="12" name="TextBox 7"/>
          <p:cNvSpPr txBox="1"/>
          <p:nvPr/>
        </p:nvSpPr>
        <p:spPr>
          <a:xfrm>
            <a:off x="2146852" y="2171700"/>
            <a:ext cx="13472381" cy="1477328"/>
          </a:xfrm>
          <a:prstGeom prst="rect">
            <a:avLst/>
          </a:prstGeom>
        </p:spPr>
        <p:txBody>
          <a:bodyPr wrap="square" lIns="0" tIns="0" rIns="0" bIns="0" rtlCol="0" anchor="t">
            <a:spAutoFit/>
          </a:bodyPr>
          <a:lstStyle/>
          <a:p>
            <a:pPr algn="just"/>
            <a:r>
              <a:rPr lang="en-US" sz="3200" b="1" dirty="0">
                <a:solidFill>
                  <a:srgbClr val="000000"/>
                </a:solidFill>
                <a:latin typeface="Bookman Old Style" pitchFamily="18" charset="0"/>
                <a:ea typeface="Dynapuff Condensed"/>
                <a:cs typeface="Dynapuff Condensed"/>
                <a:sym typeface="Dynapuff Condensed"/>
              </a:rPr>
              <a:t>As per analysis made by the Press Information Bureau (Source- Ministry of Labour and Employment), result of rationalizing the Labour Laws is as under: </a:t>
            </a:r>
          </a:p>
        </p:txBody>
      </p:sp>
      <p:sp>
        <p:nvSpPr>
          <p:cNvPr id="7" name="Freeform 10">
            <a:extLst>
              <a:ext uri="{FF2B5EF4-FFF2-40B4-BE49-F238E27FC236}">
                <a16:creationId xmlns:a16="http://schemas.microsoft.com/office/drawing/2014/main" id="{3BFB70D8-8406-41DE-A85A-85200CD5D010}"/>
              </a:ext>
            </a:extLst>
          </p:cNvPr>
          <p:cNvSpPr/>
          <p:nvPr/>
        </p:nvSpPr>
        <p:spPr>
          <a:xfrm>
            <a:off x="71880" y="5981700"/>
            <a:ext cx="3280920" cy="2590800"/>
          </a:xfrm>
          <a:custGeom>
            <a:avLst/>
            <a:gdLst/>
            <a:ahLst/>
            <a:cxnLst/>
            <a:rect l="l" t="t" r="r" b="b"/>
            <a:pathLst>
              <a:path w="6823895" h="4114800">
                <a:moveTo>
                  <a:pt x="0" y="0"/>
                </a:moveTo>
                <a:lnTo>
                  <a:pt x="6823895" y="0"/>
                </a:lnTo>
                <a:lnTo>
                  <a:pt x="6823895"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a:effectLst>
            <a:reflection blurRad="6350" stA="50000" endA="300" endPos="55000" dir="5400000" sy="-100000" algn="bl" rotWithShape="0"/>
          </a:effectLst>
        </p:spPr>
        <p:txBody>
          <a:bodyPr/>
          <a:lstStyle/>
          <a:p>
            <a:endParaRPr lang="en-US"/>
          </a:p>
        </p:txBody>
      </p:sp>
    </p:spTree>
    <p:extLst>
      <p:ext uri="{BB962C8B-B14F-4D97-AF65-F5344CB8AC3E}">
        <p14:creationId xmlns:p14="http://schemas.microsoft.com/office/powerpoint/2010/main" val="82534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965609970"/>
              </p:ext>
            </p:extLst>
          </p:nvPr>
        </p:nvGraphicFramePr>
        <p:xfrm>
          <a:off x="4800599" y="3848100"/>
          <a:ext cx="10287001" cy="4054703"/>
        </p:xfrm>
        <a:graphic>
          <a:graphicData uri="http://schemas.openxmlformats.org/drawingml/2006/table">
            <a:tbl>
              <a:tblPr/>
              <a:tblGrid>
                <a:gridCol w="10287001">
                  <a:extLst>
                    <a:ext uri="{9D8B030D-6E8A-4147-A177-3AD203B41FA5}">
                      <a16:colId xmlns:a16="http://schemas.microsoft.com/office/drawing/2014/main" val="20002"/>
                    </a:ext>
                  </a:extLst>
                </a:gridCol>
              </a:tblGrid>
              <a:tr h="537173">
                <a:tc>
                  <a:txBody>
                    <a:bodyPr/>
                    <a:lstStyle/>
                    <a:p>
                      <a:pPr algn="ctr">
                        <a:lnSpc>
                          <a:spcPts val="5599"/>
                        </a:lnSpc>
                        <a:defRPr/>
                      </a:pPr>
                      <a:r>
                        <a:rPr lang="en-US" sz="3200" b="1" dirty="0">
                          <a:solidFill>
                            <a:srgbClr val="000000"/>
                          </a:solidFill>
                          <a:latin typeface="Bookman Old Style" pitchFamily="18" charset="0"/>
                          <a:ea typeface="Leckerli One"/>
                          <a:cs typeface="Leckerli One"/>
                          <a:sym typeface="Leckerli One"/>
                        </a:rPr>
                        <a:t>Replaced existing law</a:t>
                      </a:r>
                      <a:endParaRPr lang="en-US" sz="3200" b="1" dirty="0">
                        <a:latin typeface="Bookman Old Style" pitchFamily="18"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044227">
                <a:tc>
                  <a:txBody>
                    <a:bodyPr/>
                    <a:lstStyle/>
                    <a:p>
                      <a:pPr marL="457200" indent="-457200" algn="just">
                        <a:lnSpc>
                          <a:spcPts val="4339"/>
                        </a:lnSpc>
                        <a:buFont typeface="Wingdings" panose="05000000000000000000" pitchFamily="2" charset="2"/>
                        <a:buChar char="§"/>
                        <a:defRPr/>
                      </a:pPr>
                      <a:r>
                        <a:rPr lang="en-US" sz="2800" b="1" i="0" u="none" dirty="0">
                          <a:solidFill>
                            <a:srgbClr val="000000"/>
                          </a:solidFill>
                          <a:latin typeface="Bookman Old Style" pitchFamily="18" charset="0"/>
                          <a:ea typeface="Leckerli One"/>
                          <a:cs typeface="Leckerli One"/>
                          <a:sym typeface="Leckerli One"/>
                        </a:rPr>
                        <a:t>The Minimum Wages Act of 1948,</a:t>
                      </a:r>
                    </a:p>
                    <a:p>
                      <a:pPr marL="457200" indent="-457200" algn="just">
                        <a:lnSpc>
                          <a:spcPts val="4339"/>
                        </a:lnSpc>
                        <a:buFont typeface="Wingdings" panose="05000000000000000000" pitchFamily="2" charset="2"/>
                        <a:buChar char="§"/>
                        <a:defRPr/>
                      </a:pPr>
                      <a:r>
                        <a:rPr lang="en-US" sz="2800" b="1" i="0" u="none" dirty="0">
                          <a:solidFill>
                            <a:srgbClr val="000000"/>
                          </a:solidFill>
                          <a:latin typeface="Bookman Old Style" pitchFamily="18" charset="0"/>
                          <a:ea typeface="Leckerli One"/>
                          <a:cs typeface="Leckerli One"/>
                          <a:sym typeface="Leckerli One"/>
                        </a:rPr>
                        <a:t>The Payment of Wages Act of 1936,</a:t>
                      </a:r>
                    </a:p>
                    <a:p>
                      <a:pPr marL="457200" indent="-457200" algn="just">
                        <a:lnSpc>
                          <a:spcPts val="4339"/>
                        </a:lnSpc>
                        <a:buFont typeface="Wingdings" panose="05000000000000000000" pitchFamily="2" charset="2"/>
                        <a:buChar char="§"/>
                        <a:defRPr/>
                      </a:pPr>
                      <a:r>
                        <a:rPr lang="en-US" sz="2800" b="1" i="0" u="none" dirty="0">
                          <a:solidFill>
                            <a:srgbClr val="000000"/>
                          </a:solidFill>
                          <a:latin typeface="Bookman Old Style" pitchFamily="18" charset="0"/>
                          <a:ea typeface="Leckerli One"/>
                          <a:cs typeface="Leckerli One"/>
                          <a:sym typeface="Leckerli One"/>
                        </a:rPr>
                        <a:t>The Equal Remuneration Act of 1976, </a:t>
                      </a:r>
                    </a:p>
                    <a:p>
                      <a:pPr marL="457200" indent="-457200" algn="just">
                        <a:lnSpc>
                          <a:spcPts val="4339"/>
                        </a:lnSpc>
                        <a:buFont typeface="Wingdings" panose="05000000000000000000" pitchFamily="2" charset="2"/>
                        <a:buChar char="§"/>
                      </a:pPr>
                      <a:r>
                        <a:rPr lang="en-US" sz="2800" b="1" i="0" u="none" dirty="0">
                          <a:solidFill>
                            <a:srgbClr val="000000"/>
                          </a:solidFill>
                          <a:latin typeface="Bookman Old Style" pitchFamily="18" charset="0"/>
                          <a:ea typeface="Leckerli One"/>
                          <a:cs typeface="Leckerli One"/>
                          <a:sym typeface="Leckerli One"/>
                        </a:rPr>
                        <a:t>The Payment of Bonus Act </a:t>
                      </a:r>
                      <a:r>
                        <a:rPr lang="en-US" sz="2800" b="1" i="0" u="none">
                          <a:solidFill>
                            <a:srgbClr val="000000"/>
                          </a:solidFill>
                          <a:latin typeface="Bookman Old Style" pitchFamily="18" charset="0"/>
                          <a:ea typeface="Leckerli One"/>
                          <a:cs typeface="Leckerli One"/>
                          <a:sym typeface="Leckerli One"/>
                        </a:rPr>
                        <a:t>of 1965</a:t>
                      </a:r>
                      <a:r>
                        <a:rPr lang="en-US" sz="2800" b="1" i="0" u="none" dirty="0">
                          <a:solidFill>
                            <a:srgbClr val="000000"/>
                          </a:solidFill>
                          <a:latin typeface="Bookman Old Style" pitchFamily="18" charset="0"/>
                          <a:ea typeface="Leckerli One"/>
                          <a:cs typeface="Leckerli One"/>
                          <a:sym typeface="Leckerli One"/>
                        </a:rPr>
                        <a:t>.</a:t>
                      </a:r>
                    </a:p>
                  </a:txBody>
                  <a:tcPr marL="190500" marR="190500" marT="190500" marB="190500">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6" name="TextBox 2"/>
          <p:cNvSpPr txBox="1"/>
          <p:nvPr/>
        </p:nvSpPr>
        <p:spPr>
          <a:xfrm>
            <a:off x="4571999" y="1104900"/>
            <a:ext cx="10287001" cy="1843903"/>
          </a:xfrm>
          <a:prstGeom prst="rect">
            <a:avLst/>
          </a:prstGeom>
        </p:spPr>
        <p:txBody>
          <a:bodyPr wrap="square" lIns="0" tIns="0" rIns="0" bIns="0" rtlCol="0" anchor="t">
            <a:spAutoFit/>
          </a:bodyPr>
          <a:lstStyle/>
          <a:p>
            <a:pPr algn="ctr">
              <a:lnSpc>
                <a:spcPts val="7800"/>
              </a:lnSpc>
            </a:pPr>
            <a:r>
              <a:rPr lang="en-US" sz="4800" b="1" dirty="0">
                <a:solidFill>
                  <a:schemeClr val="tx1">
                    <a:lumMod val="95000"/>
                    <a:lumOff val="5000"/>
                  </a:schemeClr>
                </a:solidFill>
                <a:latin typeface="Bookman Old Style" pitchFamily="18" charset="0"/>
                <a:ea typeface="Dynapuff Condensed Bold"/>
                <a:cs typeface="Dynapuff Condensed Bold"/>
                <a:sym typeface="Dynapuff Condensed Bold"/>
                <a:hlinkClick r:id="rId3" tooltip="https://www.indiafilings.com/learn/code-on-wages-bill-2019/"/>
              </a:rPr>
              <a:t>THE CODE ON WAGES, 2019</a:t>
            </a:r>
            <a:endParaRPr lang="en-US" sz="4800" b="1" dirty="0">
              <a:solidFill>
                <a:schemeClr val="tx1">
                  <a:lumMod val="95000"/>
                  <a:lumOff val="5000"/>
                </a:schemeClr>
              </a:solidFill>
              <a:latin typeface="Bookman Old Style" pitchFamily="18" charset="0"/>
              <a:ea typeface="Dynapuff Condensed Bold"/>
              <a:cs typeface="Dynapuff Condensed Bold"/>
              <a:sym typeface="Dynapuff Condensed Bold"/>
            </a:endParaRPr>
          </a:p>
          <a:p>
            <a:pPr algn="ctr">
              <a:lnSpc>
                <a:spcPts val="7800"/>
              </a:lnSpc>
            </a:pPr>
            <a:r>
              <a:rPr lang="en-US" sz="3200" dirty="0">
                <a:solidFill>
                  <a:srgbClr val="000000"/>
                </a:solidFill>
                <a:latin typeface="Dynapuff Condensed"/>
                <a:ea typeface="Dynapuff Condensed"/>
                <a:cs typeface="Dynapuff Condensed"/>
                <a:sym typeface="Dynapuff Condensed"/>
              </a:rPr>
              <a:t> (</a:t>
            </a:r>
            <a:r>
              <a:rPr lang="en-US" sz="2800" b="1" dirty="0">
                <a:solidFill>
                  <a:srgbClr val="000000"/>
                </a:solidFill>
                <a:latin typeface="Bookman Old Style" pitchFamily="18" charset="0"/>
                <a:ea typeface="Dynapuff Condensed"/>
                <a:cs typeface="Dynapuff Condensed"/>
                <a:sym typeface="Dynapuff Condensed"/>
              </a:rPr>
              <a:t>SIMPLIFIED LAW RELATED TO PAYMENT OF WAGES)</a:t>
            </a:r>
            <a:endParaRPr lang="en-US" sz="6400" dirty="0">
              <a:solidFill>
                <a:srgbClr val="000000"/>
              </a:solidFill>
              <a:latin typeface="Dynapuff Condensed"/>
              <a:ea typeface="Dynapuff Condensed"/>
              <a:cs typeface="Dynapuff Condensed"/>
              <a:sym typeface="Dynapuff Condensed"/>
            </a:endParaRPr>
          </a:p>
        </p:txBody>
      </p:sp>
      <p:sp>
        <p:nvSpPr>
          <p:cNvPr id="8" name="Freeform 10">
            <a:extLst>
              <a:ext uri="{FF2B5EF4-FFF2-40B4-BE49-F238E27FC236}">
                <a16:creationId xmlns:a16="http://schemas.microsoft.com/office/drawing/2014/main" id="{B17BDA02-7F00-47DA-A4A2-7FDE239E1AD8}"/>
              </a:ext>
            </a:extLst>
          </p:cNvPr>
          <p:cNvSpPr/>
          <p:nvPr/>
        </p:nvSpPr>
        <p:spPr>
          <a:xfrm>
            <a:off x="159075" y="6057900"/>
            <a:ext cx="2660325" cy="2209800"/>
          </a:xfrm>
          <a:custGeom>
            <a:avLst/>
            <a:gdLst/>
            <a:ahLst/>
            <a:cxnLst/>
            <a:rect l="l" t="t" r="r" b="b"/>
            <a:pathLst>
              <a:path w="6823895" h="4114800">
                <a:moveTo>
                  <a:pt x="0" y="0"/>
                </a:moveTo>
                <a:lnTo>
                  <a:pt x="6823895" y="0"/>
                </a:lnTo>
                <a:lnTo>
                  <a:pt x="6823895"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a:effectLst>
            <a:reflection blurRad="6350" stA="50000" endA="300" endPos="55000" dir="5400000" sy="-100000" algn="bl" rotWithShape="0"/>
          </a:effectLst>
        </p:spPr>
        <p:txBody>
          <a:bodyPr/>
          <a:lstStyle/>
          <a:p>
            <a:endParaRPr lang="en-US"/>
          </a:p>
        </p:txBody>
      </p:sp>
    </p:spTree>
    <p:extLst>
      <p:ext uri="{BB962C8B-B14F-4D97-AF65-F5344CB8AC3E}">
        <p14:creationId xmlns:p14="http://schemas.microsoft.com/office/powerpoint/2010/main" val="2732595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986866037"/>
              </p:ext>
            </p:extLst>
          </p:nvPr>
        </p:nvGraphicFramePr>
        <p:xfrm>
          <a:off x="3962400" y="3838977"/>
          <a:ext cx="11277600" cy="3475867"/>
        </p:xfrm>
        <a:graphic>
          <a:graphicData uri="http://schemas.openxmlformats.org/drawingml/2006/table">
            <a:tbl>
              <a:tblPr/>
              <a:tblGrid>
                <a:gridCol w="11277600">
                  <a:extLst>
                    <a:ext uri="{9D8B030D-6E8A-4147-A177-3AD203B41FA5}">
                      <a16:colId xmlns:a16="http://schemas.microsoft.com/office/drawing/2014/main" val="20002"/>
                    </a:ext>
                  </a:extLst>
                </a:gridCol>
              </a:tblGrid>
              <a:tr h="845207">
                <a:tc>
                  <a:txBody>
                    <a:bodyPr/>
                    <a:lstStyle/>
                    <a:p>
                      <a:pPr algn="ctr">
                        <a:lnSpc>
                          <a:spcPts val="5599"/>
                        </a:lnSpc>
                        <a:defRPr/>
                      </a:pPr>
                      <a:r>
                        <a:rPr lang="en-US" sz="3200" b="1" dirty="0">
                          <a:solidFill>
                            <a:srgbClr val="000000"/>
                          </a:solidFill>
                          <a:latin typeface="Bookman Old Style" pitchFamily="18" charset="0"/>
                          <a:ea typeface="Leckerli One"/>
                          <a:cs typeface="Leckerli One"/>
                          <a:sym typeface="Leckerli One"/>
                        </a:rPr>
                        <a:t>Replaced existing law</a:t>
                      </a:r>
                      <a:endParaRPr lang="en-US" sz="3200" b="1" dirty="0">
                        <a:latin typeface="Bookman Old Style" pitchFamily="18"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465391">
                <a:tc>
                  <a:txBody>
                    <a:bodyPr/>
                    <a:lstStyle/>
                    <a:p>
                      <a:pPr marL="685800" lvl="0" indent="-685800" algn="just">
                        <a:buFont typeface="Wingdings" panose="05000000000000000000" pitchFamily="2" charset="2"/>
                        <a:buChar char="§"/>
                      </a:pPr>
                      <a:r>
                        <a:rPr lang="en-IN" sz="2900" b="1" i="0" kern="1200" dirty="0">
                          <a:solidFill>
                            <a:schemeClr val="tx1"/>
                          </a:solidFill>
                          <a:effectLst/>
                          <a:latin typeface="Bookman Old Style" pitchFamily="18" charset="0"/>
                          <a:ea typeface="+mn-ea"/>
                          <a:cs typeface="+mn-cs"/>
                        </a:rPr>
                        <a:t>The Trade Union Act, 1926;</a:t>
                      </a:r>
                    </a:p>
                    <a:p>
                      <a:pPr marL="457200" lvl="0" indent="-457200" algn="just">
                        <a:buFont typeface="Wingdings" panose="05000000000000000000" pitchFamily="2" charset="2"/>
                        <a:buChar char="§"/>
                      </a:pPr>
                      <a:r>
                        <a:rPr lang="en-US" sz="2900" b="1" i="0" kern="1200" dirty="0">
                          <a:solidFill>
                            <a:schemeClr val="tx1"/>
                          </a:solidFill>
                          <a:effectLst/>
                          <a:latin typeface="Bookman Old Style" pitchFamily="18" charset="0"/>
                          <a:ea typeface="+mn-ea"/>
                          <a:cs typeface="+mn-cs"/>
                        </a:rPr>
                        <a:t>  The Industrial Employment</a:t>
                      </a:r>
                      <a:r>
                        <a:rPr lang="en-US" sz="2900" b="1" i="0" kern="1200" baseline="0" dirty="0">
                          <a:solidFill>
                            <a:schemeClr val="tx1"/>
                          </a:solidFill>
                          <a:effectLst/>
                          <a:latin typeface="Bookman Old Style" pitchFamily="18" charset="0"/>
                          <a:ea typeface="+mn-ea"/>
                          <a:cs typeface="+mn-cs"/>
                        </a:rPr>
                        <a:t> (Standing orders)                                    Act, 1946; and</a:t>
                      </a:r>
                    </a:p>
                    <a:p>
                      <a:pPr marL="457200" lvl="0" indent="-457200" algn="just">
                        <a:buFont typeface="Wingdings" panose="05000000000000000000" pitchFamily="2" charset="2"/>
                        <a:buChar char="§"/>
                      </a:pPr>
                      <a:r>
                        <a:rPr lang="en-US" sz="2900" b="1" i="0" kern="1200" baseline="0" dirty="0">
                          <a:solidFill>
                            <a:schemeClr val="tx1"/>
                          </a:solidFill>
                          <a:effectLst/>
                          <a:latin typeface="Bookman Old Style" pitchFamily="18" charset="0"/>
                          <a:ea typeface="+mn-ea"/>
                          <a:cs typeface="+mn-cs"/>
                        </a:rPr>
                        <a:t>   Industrial Dispute Act, 1947.</a:t>
                      </a:r>
                      <a:endParaRPr lang="en-US" sz="2900" b="1" i="0" dirty="0">
                        <a:solidFill>
                          <a:srgbClr val="000000"/>
                        </a:solidFill>
                        <a:latin typeface="Bookman Old Style" pitchFamily="18" charset="0"/>
                        <a:ea typeface="Leckerli One"/>
                        <a:cs typeface="Leckerli One"/>
                        <a:sym typeface="Leckerli One"/>
                      </a:endParaRPr>
                    </a:p>
                  </a:txBody>
                  <a:tcPr marL="190500" marR="190500" marT="190500" marB="190500">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6" name="TextBox 2"/>
          <p:cNvSpPr txBox="1"/>
          <p:nvPr/>
        </p:nvSpPr>
        <p:spPr>
          <a:xfrm>
            <a:off x="1476862" y="571500"/>
            <a:ext cx="15395250" cy="2400657"/>
          </a:xfrm>
          <a:prstGeom prst="rect">
            <a:avLst/>
          </a:prstGeom>
        </p:spPr>
        <p:txBody>
          <a:bodyPr wrap="square" lIns="0" tIns="0" rIns="0" bIns="0" rtlCol="0" anchor="t">
            <a:spAutoFit/>
          </a:bodyPr>
          <a:lstStyle/>
          <a:p>
            <a:pPr algn="ctr">
              <a:lnSpc>
                <a:spcPct val="150000"/>
              </a:lnSpc>
            </a:pPr>
            <a:r>
              <a:rPr lang="en-IN" sz="4800" b="1" u="sng" dirty="0">
                <a:latin typeface="Bookman Old Style" pitchFamily="18" charset="0"/>
                <a:ea typeface="Dynapuff Condensed" charset="0"/>
                <a:hlinkClick r:id="rId3"/>
              </a:rPr>
              <a:t>The Industrial Relations Code, 2020</a:t>
            </a:r>
            <a:r>
              <a:rPr lang="en-IN" sz="4800" b="1" u="sng" dirty="0">
                <a:latin typeface="Bookman Old Style" pitchFamily="18" charset="0"/>
              </a:rPr>
              <a:t> </a:t>
            </a:r>
            <a:endParaRPr lang="en-US" sz="4800" dirty="0">
              <a:latin typeface="Bookman Old Style" pitchFamily="18" charset="0"/>
            </a:endParaRPr>
          </a:p>
          <a:p>
            <a:pPr algn="ctr">
              <a:lnSpc>
                <a:spcPct val="150000"/>
              </a:lnSpc>
            </a:pPr>
            <a:r>
              <a:rPr lang="en-IN" sz="2800" b="1" dirty="0">
                <a:latin typeface="Bookman Old Style" pitchFamily="18" charset="0"/>
                <a:ea typeface="Dynapuff Condensed" charset="0"/>
              </a:rPr>
              <a:t>(Simplified laws related to trade unions and conditions of employment etc.  which will result in fast and transparent settlements of industrial disputes)</a:t>
            </a:r>
            <a:endParaRPr lang="en-US" sz="2800" b="1" dirty="0">
              <a:latin typeface="Bookman Old Style" pitchFamily="18" charset="0"/>
              <a:ea typeface="Dynapuff Condensed" charset="0"/>
            </a:endParaRPr>
          </a:p>
        </p:txBody>
      </p:sp>
      <p:sp>
        <p:nvSpPr>
          <p:cNvPr id="11" name="Freeform 10">
            <a:extLst>
              <a:ext uri="{FF2B5EF4-FFF2-40B4-BE49-F238E27FC236}">
                <a16:creationId xmlns:a16="http://schemas.microsoft.com/office/drawing/2014/main" id="{24BD0BD9-CE66-4C17-AB94-09FA949052A8}"/>
              </a:ext>
            </a:extLst>
          </p:cNvPr>
          <p:cNvSpPr/>
          <p:nvPr/>
        </p:nvSpPr>
        <p:spPr>
          <a:xfrm>
            <a:off x="119063" y="6134100"/>
            <a:ext cx="2654624" cy="2209800"/>
          </a:xfrm>
          <a:custGeom>
            <a:avLst/>
            <a:gdLst/>
            <a:ahLst/>
            <a:cxnLst/>
            <a:rect l="l" t="t" r="r" b="b"/>
            <a:pathLst>
              <a:path w="6823895" h="4114800">
                <a:moveTo>
                  <a:pt x="0" y="0"/>
                </a:moveTo>
                <a:lnTo>
                  <a:pt x="6823895" y="0"/>
                </a:lnTo>
                <a:lnTo>
                  <a:pt x="6823895"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a:effectLst>
            <a:reflection blurRad="6350" stA="50000" endA="300" endPos="55000" dir="5400000" sy="-100000" algn="bl" rotWithShape="0"/>
          </a:effectLst>
        </p:spPr>
        <p:txBody>
          <a:bodyPr/>
          <a:lstStyle/>
          <a:p>
            <a:endParaRPr lang="en-US"/>
          </a:p>
        </p:txBody>
      </p:sp>
    </p:spTree>
    <p:extLst>
      <p:ext uri="{BB962C8B-B14F-4D97-AF65-F5344CB8AC3E}">
        <p14:creationId xmlns:p14="http://schemas.microsoft.com/office/powerpoint/2010/main" val="4232545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257559330"/>
              </p:ext>
            </p:extLst>
          </p:nvPr>
        </p:nvGraphicFramePr>
        <p:xfrm>
          <a:off x="3200400" y="3007883"/>
          <a:ext cx="14252250" cy="7176707"/>
        </p:xfrm>
        <a:graphic>
          <a:graphicData uri="http://schemas.openxmlformats.org/drawingml/2006/table">
            <a:tbl>
              <a:tblPr/>
              <a:tblGrid>
                <a:gridCol w="14252250">
                  <a:extLst>
                    <a:ext uri="{9D8B030D-6E8A-4147-A177-3AD203B41FA5}">
                      <a16:colId xmlns:a16="http://schemas.microsoft.com/office/drawing/2014/main" val="20001"/>
                    </a:ext>
                  </a:extLst>
                </a:gridCol>
              </a:tblGrid>
              <a:tr h="720312">
                <a:tc>
                  <a:txBody>
                    <a:bodyPr/>
                    <a:lstStyle/>
                    <a:p>
                      <a:pPr algn="ctr">
                        <a:lnSpc>
                          <a:spcPts val="5599"/>
                        </a:lnSpc>
                        <a:defRPr/>
                      </a:pPr>
                      <a:r>
                        <a:rPr lang="en-US" sz="3000" b="1" dirty="0">
                          <a:solidFill>
                            <a:srgbClr val="000000"/>
                          </a:solidFill>
                          <a:latin typeface="Bookman Old Style" pitchFamily="18" charset="0"/>
                          <a:cs typeface="Leckerli One"/>
                          <a:sym typeface="Leckerli One"/>
                        </a:rPr>
                        <a:t>Replaced existing law</a:t>
                      </a:r>
                      <a:endParaRPr lang="en-US" sz="3000" b="1" dirty="0">
                        <a:latin typeface="Bookman Old Style" pitchFamily="18"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076728">
                <a:tc>
                  <a:txBody>
                    <a:bodyPr/>
                    <a:lstStyle/>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3200" b="1" i="0" kern="1200" dirty="0">
                        <a:solidFill>
                          <a:schemeClr val="tx1"/>
                        </a:solidFill>
                        <a:effectLst/>
                        <a:latin typeface="Bookman Old Style" pitchFamily="18" charset="0"/>
                        <a:ea typeface="+mn-ea"/>
                        <a:cs typeface="+mn-cs"/>
                      </a:endParaRPr>
                    </a:p>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3200" b="1" i="0" kern="1200" dirty="0">
                          <a:solidFill>
                            <a:schemeClr val="tx1"/>
                          </a:solidFill>
                          <a:effectLst/>
                          <a:latin typeface="Bookman Old Style" pitchFamily="18" charset="0"/>
                          <a:ea typeface="+mn-ea"/>
                          <a:cs typeface="+mn-cs"/>
                        </a:rPr>
                        <a:t>The Employees’ State Insurance Act, 1948.</a:t>
                      </a:r>
                    </a:p>
                    <a:p>
                      <a:pPr marL="0" marR="0" lvl="0" indent="0" algn="just"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3200" b="1" i="0" kern="1200" dirty="0">
                        <a:solidFill>
                          <a:schemeClr val="tx1"/>
                        </a:solidFill>
                        <a:effectLst/>
                        <a:latin typeface="Bookman Old Style" pitchFamily="18" charset="0"/>
                        <a:ea typeface="+mn-ea"/>
                        <a:cs typeface="+mn-cs"/>
                      </a:endParaRPr>
                    </a:p>
                    <a:p>
                      <a:pPr marL="457200" lvl="0" indent="-457200" algn="just">
                        <a:buFont typeface="Wingdings" panose="05000000000000000000" pitchFamily="2" charset="2"/>
                        <a:buChar char="§"/>
                      </a:pPr>
                      <a:r>
                        <a:rPr lang="en-US" sz="3200" b="1" i="0" kern="1200" dirty="0">
                          <a:solidFill>
                            <a:schemeClr val="tx1"/>
                          </a:solidFill>
                          <a:effectLst/>
                          <a:latin typeface="Bookman Old Style" pitchFamily="18" charset="0"/>
                          <a:ea typeface="+mn-ea"/>
                          <a:cs typeface="+mn-cs"/>
                        </a:rPr>
                        <a:t>The Employees’ Compensation Act, 1923.</a:t>
                      </a:r>
                    </a:p>
                    <a:p>
                      <a:pPr marL="0" lvl="0" indent="0" algn="just">
                        <a:buFont typeface="Wingdings" panose="05000000000000000000" pitchFamily="2" charset="2"/>
                        <a:buNone/>
                      </a:pPr>
                      <a:endParaRPr lang="en-US" sz="3200" b="1" i="0" kern="1200" dirty="0">
                        <a:solidFill>
                          <a:schemeClr val="tx1"/>
                        </a:solidFill>
                        <a:effectLst/>
                        <a:latin typeface="Bookman Old Style" pitchFamily="18" charset="0"/>
                        <a:ea typeface="+mn-ea"/>
                        <a:cs typeface="+mn-cs"/>
                      </a:endParaRPr>
                    </a:p>
                    <a:p>
                      <a:pPr marL="457200" lvl="0" indent="-457200" algn="just">
                        <a:buFont typeface="Wingdings" panose="05000000000000000000" pitchFamily="2" charset="2"/>
                        <a:buChar char="§"/>
                      </a:pPr>
                      <a:r>
                        <a:rPr lang="en-US" sz="3200" b="1" i="0" kern="1200" dirty="0">
                          <a:solidFill>
                            <a:schemeClr val="tx1"/>
                          </a:solidFill>
                          <a:effectLst/>
                          <a:latin typeface="Bookman Old Style" pitchFamily="18" charset="0"/>
                          <a:ea typeface="+mn-ea"/>
                          <a:cs typeface="+mn-cs"/>
                        </a:rPr>
                        <a:t>The Employees’ Provident Funds &amp; Miscellaneous Provisions Act, 1952.</a:t>
                      </a:r>
                    </a:p>
                    <a:p>
                      <a:pPr marL="0" lvl="0" indent="0" algn="just">
                        <a:buFont typeface="Wingdings" panose="05000000000000000000" pitchFamily="2" charset="2"/>
                        <a:buNone/>
                      </a:pPr>
                      <a:endParaRPr lang="en-US" sz="3200" b="1" i="0" kern="1200" dirty="0">
                        <a:solidFill>
                          <a:schemeClr val="tx1"/>
                        </a:solidFill>
                        <a:effectLst/>
                        <a:latin typeface="Bookman Old Style" pitchFamily="18" charset="0"/>
                        <a:ea typeface="+mn-ea"/>
                        <a:cs typeface="+mn-cs"/>
                      </a:endParaRPr>
                    </a:p>
                    <a:p>
                      <a:pPr marL="457200" lvl="0" indent="-457200" algn="just">
                        <a:buFont typeface="Wingdings" panose="05000000000000000000" pitchFamily="2" charset="2"/>
                        <a:buChar char="§"/>
                      </a:pPr>
                      <a:r>
                        <a:rPr lang="en-US" sz="3200" b="1" i="0" kern="1200" dirty="0">
                          <a:solidFill>
                            <a:schemeClr val="tx1"/>
                          </a:solidFill>
                          <a:effectLst/>
                          <a:latin typeface="Bookman Old Style" pitchFamily="18" charset="0"/>
                          <a:ea typeface="+mn-ea"/>
                          <a:cs typeface="+mn-cs"/>
                        </a:rPr>
                        <a:t>The Payment of Gratuity Act, 1972. </a:t>
                      </a:r>
                    </a:p>
                    <a:p>
                      <a:pPr marL="457200" lvl="0" indent="-457200" algn="just">
                        <a:buFont typeface="Wingdings" panose="05000000000000000000" pitchFamily="2" charset="2"/>
                        <a:buChar char="§"/>
                      </a:pPr>
                      <a:endParaRPr lang="en-US" sz="3200" b="1" i="0" kern="1200" dirty="0">
                        <a:solidFill>
                          <a:schemeClr val="tx1"/>
                        </a:solidFill>
                        <a:effectLst/>
                        <a:latin typeface="Bookman Old Style" pitchFamily="18" charset="0"/>
                        <a:ea typeface="+mn-ea"/>
                        <a:cs typeface="+mn-cs"/>
                      </a:endParaRPr>
                    </a:p>
                    <a:p>
                      <a:pPr marL="457200" marR="0" lvl="0" indent="-457200" algn="just" defTabSz="914386"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3200" b="1" i="0" kern="1200" dirty="0">
                          <a:solidFill>
                            <a:schemeClr val="tx1"/>
                          </a:solidFill>
                          <a:effectLst/>
                          <a:latin typeface="Bookman Old Style" pitchFamily="18" charset="0"/>
                          <a:ea typeface="+mn-ea"/>
                          <a:cs typeface="+mn-cs"/>
                        </a:rPr>
                        <a:t>The Maternity Benefit Act, 1961.</a:t>
                      </a:r>
                    </a:p>
                    <a:p>
                      <a:pPr marL="457200" lvl="0" indent="-457200" algn="just">
                        <a:buFont typeface="Wingdings" panose="05000000000000000000" pitchFamily="2" charset="2"/>
                        <a:buChar char="§"/>
                      </a:pPr>
                      <a:endParaRPr lang="en-US" sz="2800" b="1" i="0" kern="1200" dirty="0">
                        <a:solidFill>
                          <a:schemeClr val="tx1"/>
                        </a:solidFill>
                        <a:effectLst/>
                        <a:latin typeface="Bookman Old Style" pitchFamily="18" charset="0"/>
                        <a:ea typeface="+mn-ea"/>
                        <a:cs typeface="+mn-cs"/>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6" name="TextBox 2"/>
          <p:cNvSpPr txBox="1"/>
          <p:nvPr/>
        </p:nvSpPr>
        <p:spPr>
          <a:xfrm>
            <a:off x="2895600" y="86722"/>
            <a:ext cx="15166650" cy="2631490"/>
          </a:xfrm>
          <a:prstGeom prst="rect">
            <a:avLst/>
          </a:prstGeom>
        </p:spPr>
        <p:txBody>
          <a:bodyPr wrap="square" lIns="0" tIns="0" rIns="0" bIns="0" rtlCol="0" anchor="t">
            <a:spAutoFit/>
          </a:bodyPr>
          <a:lstStyle/>
          <a:p>
            <a:pPr lvl="0" algn="ctr">
              <a:lnSpc>
                <a:spcPct val="150000"/>
              </a:lnSpc>
            </a:pPr>
            <a:r>
              <a:rPr lang="en-IN" sz="4000" b="1" u="sng" dirty="0">
                <a:latin typeface="Bookman Old Style" pitchFamily="18" charset="0"/>
                <a:ea typeface="Dynapuff Condensed" charset="0"/>
                <a:hlinkClick r:id="rId3"/>
              </a:rPr>
              <a:t>The Code on Social Security, 2020</a:t>
            </a:r>
            <a:endParaRPr lang="en-IN" sz="4000" b="1" u="sng" dirty="0">
              <a:latin typeface="Bookman Old Style" pitchFamily="18" charset="0"/>
              <a:ea typeface="Dynapuff Condensed" charset="0"/>
            </a:endParaRPr>
          </a:p>
          <a:p>
            <a:pPr lvl="0" algn="ctr">
              <a:lnSpc>
                <a:spcPct val="150000"/>
              </a:lnSpc>
            </a:pPr>
            <a:endParaRPr lang="en-IN" b="1" dirty="0">
              <a:latin typeface="Bookman Old Style" pitchFamily="18" charset="0"/>
            </a:endParaRPr>
          </a:p>
          <a:p>
            <a:pPr algn="ctr"/>
            <a:r>
              <a:rPr lang="en-IN" sz="2800" b="1" dirty="0">
                <a:latin typeface="Bookman Old Style" pitchFamily="18" charset="0"/>
              </a:rPr>
              <a:t>(Extends social security benefits to all workers- including unorganized, gig, and platform workers. This consolidates PF, ESI, maternity benefits, gratuity, and other schemes under a single framework)</a:t>
            </a:r>
            <a:endParaRPr lang="en-US" sz="2800" b="1" i="1" dirty="0">
              <a:solidFill>
                <a:srgbClr val="000000"/>
              </a:solidFill>
              <a:latin typeface="Bookman Old Style" pitchFamily="18" charset="0"/>
              <a:ea typeface="Dynapuff Condensed"/>
              <a:cs typeface="Dynapuff Condensed"/>
              <a:sym typeface="Dynapuff Condensed"/>
            </a:endParaRPr>
          </a:p>
        </p:txBody>
      </p:sp>
      <p:sp>
        <p:nvSpPr>
          <p:cNvPr id="7" name="Freeform 10">
            <a:extLst>
              <a:ext uri="{FF2B5EF4-FFF2-40B4-BE49-F238E27FC236}">
                <a16:creationId xmlns:a16="http://schemas.microsoft.com/office/drawing/2014/main" id="{DAACCEB2-2878-469F-8C55-1494EF3591BA}"/>
              </a:ext>
            </a:extLst>
          </p:cNvPr>
          <p:cNvSpPr/>
          <p:nvPr/>
        </p:nvSpPr>
        <p:spPr>
          <a:xfrm>
            <a:off x="66675" y="5981700"/>
            <a:ext cx="2970534" cy="2590800"/>
          </a:xfrm>
          <a:custGeom>
            <a:avLst/>
            <a:gdLst/>
            <a:ahLst/>
            <a:cxnLst/>
            <a:rect l="l" t="t" r="r" b="b"/>
            <a:pathLst>
              <a:path w="6823895" h="4114800">
                <a:moveTo>
                  <a:pt x="0" y="0"/>
                </a:moveTo>
                <a:lnTo>
                  <a:pt x="6823895" y="0"/>
                </a:lnTo>
                <a:lnTo>
                  <a:pt x="6823895"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a:effectLst>
            <a:reflection blurRad="6350" stA="50000" endA="300" endPos="55000" dir="5400000" sy="-100000" algn="bl" rotWithShape="0"/>
          </a:effectLst>
        </p:spPr>
        <p:txBody>
          <a:bodyPr/>
          <a:lstStyle/>
          <a:p>
            <a:endParaRPr lang="en-US"/>
          </a:p>
        </p:txBody>
      </p:sp>
    </p:spTree>
    <p:extLst>
      <p:ext uri="{BB962C8B-B14F-4D97-AF65-F5344CB8AC3E}">
        <p14:creationId xmlns:p14="http://schemas.microsoft.com/office/powerpoint/2010/main" val="4022399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EDDE7-8359-4A1B-B576-9914399800D8}"/>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CD218D5-E870-FA45-9996-5A875D656EC8}"/>
              </a:ext>
            </a:extLst>
          </p:cNvPr>
          <p:cNvGraphicFramePr>
            <a:graphicFrameLocks noGrp="1"/>
          </p:cNvGraphicFramePr>
          <p:nvPr>
            <p:extLst>
              <p:ext uri="{D42A27DB-BD31-4B8C-83A1-F6EECF244321}">
                <p14:modId xmlns:p14="http://schemas.microsoft.com/office/powerpoint/2010/main" val="2019695573"/>
              </p:ext>
            </p:extLst>
          </p:nvPr>
        </p:nvGraphicFramePr>
        <p:xfrm>
          <a:off x="3429000" y="2019300"/>
          <a:ext cx="13335000" cy="6628067"/>
        </p:xfrm>
        <a:graphic>
          <a:graphicData uri="http://schemas.openxmlformats.org/drawingml/2006/table">
            <a:tbl>
              <a:tblPr/>
              <a:tblGrid>
                <a:gridCol w="13335000">
                  <a:extLst>
                    <a:ext uri="{9D8B030D-6E8A-4147-A177-3AD203B41FA5}">
                      <a16:colId xmlns:a16="http://schemas.microsoft.com/office/drawing/2014/main" val="20001"/>
                    </a:ext>
                  </a:extLst>
                </a:gridCol>
              </a:tblGrid>
              <a:tr h="948006">
                <a:tc>
                  <a:txBody>
                    <a:bodyPr/>
                    <a:lstStyle/>
                    <a:p>
                      <a:pPr algn="ctr">
                        <a:lnSpc>
                          <a:spcPts val="5599"/>
                        </a:lnSpc>
                        <a:defRPr/>
                      </a:pPr>
                      <a:r>
                        <a:rPr lang="en-US" sz="3000" b="1" dirty="0">
                          <a:solidFill>
                            <a:srgbClr val="000000"/>
                          </a:solidFill>
                          <a:latin typeface="Bookman Old Style" pitchFamily="18" charset="0"/>
                          <a:cs typeface="Leckerli One"/>
                          <a:sym typeface="Leckerli One"/>
                        </a:rPr>
                        <a:t>Replaced existing law</a:t>
                      </a:r>
                      <a:endParaRPr lang="en-US" sz="3000" b="1" dirty="0">
                        <a:latin typeface="Bookman Old Style" pitchFamily="18"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66122">
                <a:tc>
                  <a:txBody>
                    <a:bodyPr/>
                    <a:lstStyle/>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3200" b="1" i="0" kern="1200" dirty="0">
                        <a:solidFill>
                          <a:schemeClr val="tx1"/>
                        </a:solidFill>
                        <a:effectLst/>
                        <a:latin typeface="Bookman Old Style" pitchFamily="18" charset="0"/>
                        <a:ea typeface="+mn-ea"/>
                        <a:cs typeface="+mn-cs"/>
                      </a:endParaRPr>
                    </a:p>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3200" b="1" i="0" kern="1200" dirty="0">
                          <a:solidFill>
                            <a:schemeClr val="tx1"/>
                          </a:solidFill>
                          <a:effectLst/>
                          <a:latin typeface="Bookman Old Style" pitchFamily="18" charset="0"/>
                          <a:ea typeface="+mn-ea"/>
                          <a:cs typeface="+mn-cs"/>
                        </a:rPr>
                        <a:t>The Employment Exchanges (Compulsory Notification of Vacancies) Act, 1959.</a:t>
                      </a:r>
                    </a:p>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2800" b="1" i="0" kern="1200" dirty="0">
                        <a:solidFill>
                          <a:schemeClr val="tx1"/>
                        </a:solidFill>
                        <a:effectLst/>
                        <a:latin typeface="Bookman Old Style" pitchFamily="18" charset="0"/>
                        <a:ea typeface="+mn-ea"/>
                        <a:cs typeface="+mn-cs"/>
                      </a:endParaRPr>
                    </a:p>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3200" b="1" i="0" kern="1200" dirty="0">
                          <a:solidFill>
                            <a:schemeClr val="tx1"/>
                          </a:solidFill>
                          <a:effectLst/>
                          <a:latin typeface="Bookman Old Style" pitchFamily="18" charset="0"/>
                          <a:ea typeface="+mn-ea"/>
                          <a:cs typeface="+mn-cs"/>
                        </a:rPr>
                        <a:t>The Building &amp; Other Construction Workers Welfare Cess Act, 1996.</a:t>
                      </a:r>
                    </a:p>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3200" b="1" i="0" kern="1200" dirty="0">
                        <a:solidFill>
                          <a:schemeClr val="tx1"/>
                        </a:solidFill>
                        <a:effectLst/>
                        <a:latin typeface="Bookman Old Style" pitchFamily="18" charset="0"/>
                        <a:ea typeface="+mn-ea"/>
                        <a:cs typeface="+mn-cs"/>
                      </a:endParaRPr>
                    </a:p>
                    <a:p>
                      <a:pPr marL="457200" marR="0" lvl="0" indent="-457200" algn="just" defTabSz="914386"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3200" b="1" i="0" kern="1200" dirty="0">
                          <a:solidFill>
                            <a:schemeClr val="tx1"/>
                          </a:solidFill>
                          <a:effectLst/>
                          <a:latin typeface="Bookman Old Style" pitchFamily="18" charset="0"/>
                          <a:ea typeface="+mn-ea"/>
                          <a:cs typeface="+mn-cs"/>
                        </a:rPr>
                        <a:t>The Cine Workers Welfare Fund Act, 1981.</a:t>
                      </a:r>
                    </a:p>
                    <a:p>
                      <a:pPr marL="0" marR="0" lvl="0" indent="0" algn="just" defTabSz="914386"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3200" b="1" i="0" kern="1200" dirty="0">
                        <a:solidFill>
                          <a:schemeClr val="tx1"/>
                        </a:solidFill>
                        <a:effectLst/>
                        <a:latin typeface="Bookman Old Style" pitchFamily="18" charset="0"/>
                        <a:ea typeface="+mn-ea"/>
                        <a:cs typeface="+mn-cs"/>
                      </a:endParaRPr>
                    </a:p>
                    <a:p>
                      <a:pPr marL="457200" marR="0" lvl="0" indent="-457200" algn="just" defTabSz="914386"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3200" b="1" i="0" kern="1200" dirty="0">
                          <a:solidFill>
                            <a:schemeClr val="tx1"/>
                          </a:solidFill>
                          <a:effectLst/>
                          <a:latin typeface="Bookman Old Style" pitchFamily="18" charset="0"/>
                          <a:ea typeface="+mn-ea"/>
                          <a:cs typeface="+mn-cs"/>
                        </a:rPr>
                        <a:t>The Unorganized Workers’ Social Security Act, 2008.</a:t>
                      </a:r>
                    </a:p>
                    <a:p>
                      <a:pPr marL="0" marR="0" lvl="0" indent="0" algn="just"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2800" b="1" i="0" kern="1200" dirty="0">
                        <a:solidFill>
                          <a:schemeClr val="tx1"/>
                        </a:solidFill>
                        <a:effectLst/>
                        <a:latin typeface="Bookman Old Style" pitchFamily="18" charset="0"/>
                        <a:ea typeface="+mn-ea"/>
                        <a:cs typeface="+mn-cs"/>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6" name="TextBox 2">
            <a:extLst>
              <a:ext uri="{FF2B5EF4-FFF2-40B4-BE49-F238E27FC236}">
                <a16:creationId xmlns:a16="http://schemas.microsoft.com/office/drawing/2014/main" id="{1D4C3E44-E612-17E3-D923-155E5DD9124D}"/>
              </a:ext>
            </a:extLst>
          </p:cNvPr>
          <p:cNvSpPr txBox="1"/>
          <p:nvPr/>
        </p:nvSpPr>
        <p:spPr>
          <a:xfrm>
            <a:off x="2349970" y="419100"/>
            <a:ext cx="15166650" cy="1012521"/>
          </a:xfrm>
          <a:prstGeom prst="rect">
            <a:avLst/>
          </a:prstGeom>
        </p:spPr>
        <p:txBody>
          <a:bodyPr wrap="square" lIns="0" tIns="0" rIns="0" bIns="0" rtlCol="0" anchor="t">
            <a:spAutoFit/>
          </a:bodyPr>
          <a:lstStyle/>
          <a:p>
            <a:pPr lvl="0" algn="ctr">
              <a:lnSpc>
                <a:spcPct val="150000"/>
              </a:lnSpc>
            </a:pPr>
            <a:r>
              <a:rPr lang="en-IN" sz="2800" b="1" dirty="0">
                <a:latin typeface="Bookman Old Style" pitchFamily="18" charset="0"/>
                <a:ea typeface="Dynapuff Condensed" charset="0"/>
              </a:rPr>
              <a:t>The Code on Social Security, 2020    (contd.. from previous slide..)</a:t>
            </a:r>
          </a:p>
          <a:p>
            <a:pPr lvl="0" algn="ctr">
              <a:lnSpc>
                <a:spcPct val="150000"/>
              </a:lnSpc>
            </a:pPr>
            <a:endParaRPr lang="en-IN" b="1" dirty="0">
              <a:latin typeface="Bookman Old Style" pitchFamily="18" charset="0"/>
            </a:endParaRPr>
          </a:p>
        </p:txBody>
      </p:sp>
      <p:sp>
        <p:nvSpPr>
          <p:cNvPr id="7" name="Freeform 10">
            <a:extLst>
              <a:ext uri="{FF2B5EF4-FFF2-40B4-BE49-F238E27FC236}">
                <a16:creationId xmlns:a16="http://schemas.microsoft.com/office/drawing/2014/main" id="{5298DBE1-BE66-5F9F-EA5C-1DEC123F3286}"/>
              </a:ext>
            </a:extLst>
          </p:cNvPr>
          <p:cNvSpPr/>
          <p:nvPr/>
        </p:nvSpPr>
        <p:spPr>
          <a:xfrm>
            <a:off x="66675" y="5981700"/>
            <a:ext cx="2970534" cy="2590800"/>
          </a:xfrm>
          <a:custGeom>
            <a:avLst/>
            <a:gdLst/>
            <a:ahLst/>
            <a:cxnLst/>
            <a:rect l="l" t="t" r="r" b="b"/>
            <a:pathLst>
              <a:path w="6823895" h="4114800">
                <a:moveTo>
                  <a:pt x="0" y="0"/>
                </a:moveTo>
                <a:lnTo>
                  <a:pt x="6823895" y="0"/>
                </a:lnTo>
                <a:lnTo>
                  <a:pt x="6823895"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a:effectLst>
            <a:reflection blurRad="6350" stA="50000" endA="300" endPos="55000" dir="5400000" sy="-100000" algn="bl" rotWithShape="0"/>
          </a:effectLst>
        </p:spPr>
        <p:txBody>
          <a:bodyPr/>
          <a:lstStyle/>
          <a:p>
            <a:endParaRPr lang="en-US"/>
          </a:p>
        </p:txBody>
      </p:sp>
    </p:spTree>
    <p:extLst>
      <p:ext uri="{BB962C8B-B14F-4D97-AF65-F5344CB8AC3E}">
        <p14:creationId xmlns:p14="http://schemas.microsoft.com/office/powerpoint/2010/main" val="849292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551976168"/>
              </p:ext>
            </p:extLst>
          </p:nvPr>
        </p:nvGraphicFramePr>
        <p:xfrm>
          <a:off x="3272118" y="3390900"/>
          <a:ext cx="13335000" cy="6568621"/>
        </p:xfrm>
        <a:graphic>
          <a:graphicData uri="http://schemas.openxmlformats.org/drawingml/2006/table">
            <a:tbl>
              <a:tblPr/>
              <a:tblGrid>
                <a:gridCol w="13335000">
                  <a:extLst>
                    <a:ext uri="{9D8B030D-6E8A-4147-A177-3AD203B41FA5}">
                      <a16:colId xmlns:a16="http://schemas.microsoft.com/office/drawing/2014/main" val="20001"/>
                    </a:ext>
                  </a:extLst>
                </a:gridCol>
              </a:tblGrid>
              <a:tr h="977529">
                <a:tc>
                  <a:txBody>
                    <a:bodyPr/>
                    <a:lstStyle/>
                    <a:p>
                      <a:pPr algn="ctr">
                        <a:lnSpc>
                          <a:spcPts val="5599"/>
                        </a:lnSpc>
                        <a:defRPr/>
                      </a:pPr>
                      <a:r>
                        <a:rPr lang="en-US" sz="3200" b="1" i="0" dirty="0">
                          <a:solidFill>
                            <a:srgbClr val="000000"/>
                          </a:solidFill>
                          <a:latin typeface="Bookman Old Style" pitchFamily="18" charset="0"/>
                          <a:cs typeface="Leckerli One"/>
                          <a:sym typeface="Leckerli One"/>
                        </a:rPr>
                        <a:t>Replaced existing law</a:t>
                      </a:r>
                      <a:endParaRPr lang="en-US" sz="3200" b="1" i="0" dirty="0">
                        <a:latin typeface="Bookman Old Style" pitchFamily="18" charset="0"/>
                      </a:endParaRPr>
                    </a:p>
                  </a:txBody>
                  <a:tcPr marL="190500" marR="190500" marT="190500" marB="190500">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558145">
                <a:tc>
                  <a:txBody>
                    <a:bodyPr/>
                    <a:lstStyle/>
                    <a:p>
                      <a:pPr marL="457200" lvl="0" indent="-457200" algn="just">
                        <a:buFont typeface="Wingdings" panose="05000000000000000000" pitchFamily="2" charset="2"/>
                        <a:buChar char="§"/>
                      </a:pPr>
                      <a:r>
                        <a:rPr lang="en-US" sz="3200" b="1" i="0" kern="1200" dirty="0">
                          <a:solidFill>
                            <a:schemeClr val="tx1"/>
                          </a:solidFill>
                          <a:effectLst/>
                          <a:latin typeface="Bookman Old Style" pitchFamily="18" charset="0"/>
                          <a:ea typeface="+mn-ea"/>
                          <a:cs typeface="+mn-cs"/>
                        </a:rPr>
                        <a:t>The Mines Act, 1952</a:t>
                      </a:r>
                    </a:p>
                    <a:p>
                      <a:pPr marL="457200" lvl="0" indent="-457200" algn="just">
                        <a:buFont typeface="Wingdings" panose="05000000000000000000" pitchFamily="2" charset="2"/>
                        <a:buChar char="§"/>
                      </a:pPr>
                      <a:endParaRPr lang="en-US" sz="3200" b="1" i="0" kern="1200" dirty="0">
                        <a:solidFill>
                          <a:schemeClr val="tx1"/>
                        </a:solidFill>
                        <a:effectLst/>
                        <a:latin typeface="Bookman Old Style" pitchFamily="18" charset="0"/>
                        <a:ea typeface="+mn-ea"/>
                        <a:cs typeface="+mn-cs"/>
                      </a:endParaRPr>
                    </a:p>
                    <a:p>
                      <a:pPr marL="457200" lvl="0" indent="-457200" algn="just">
                        <a:buFont typeface="Wingdings" panose="05000000000000000000" pitchFamily="2" charset="2"/>
                        <a:buChar char="§"/>
                      </a:pPr>
                      <a:r>
                        <a:rPr lang="en-US" sz="3200" b="1" i="0" kern="1200" dirty="0">
                          <a:solidFill>
                            <a:schemeClr val="tx1"/>
                          </a:solidFill>
                          <a:effectLst/>
                          <a:latin typeface="Bookman Old Style" pitchFamily="18" charset="0"/>
                          <a:ea typeface="+mn-ea"/>
                          <a:cs typeface="+mn-cs"/>
                        </a:rPr>
                        <a:t>The Factories Act, 1948;</a:t>
                      </a:r>
                    </a:p>
                    <a:p>
                      <a:pPr marL="457200" lvl="0" indent="-457200" algn="just">
                        <a:buFont typeface="Wingdings" panose="05000000000000000000" pitchFamily="2" charset="2"/>
                        <a:buChar char="§"/>
                      </a:pPr>
                      <a:endParaRPr lang="en-US" sz="3200" b="1" i="0" kern="1200" dirty="0">
                        <a:solidFill>
                          <a:schemeClr val="tx1"/>
                        </a:solidFill>
                        <a:effectLst/>
                        <a:latin typeface="Bookman Old Style" pitchFamily="18" charset="0"/>
                        <a:ea typeface="+mn-ea"/>
                        <a:cs typeface="+mn-cs"/>
                      </a:endParaRPr>
                    </a:p>
                    <a:p>
                      <a:pPr marL="457200" lvl="0" indent="-457200" algn="just">
                        <a:buFont typeface="Wingdings" panose="05000000000000000000" pitchFamily="2" charset="2"/>
                        <a:buChar char="§"/>
                      </a:pPr>
                      <a:r>
                        <a:rPr lang="en-US" sz="3200" b="1" i="0" kern="1200" dirty="0">
                          <a:solidFill>
                            <a:schemeClr val="tx1"/>
                          </a:solidFill>
                          <a:effectLst/>
                          <a:latin typeface="Bookman Old Style" pitchFamily="18" charset="0"/>
                          <a:ea typeface="+mn-ea"/>
                          <a:cs typeface="+mn-cs"/>
                        </a:rPr>
                        <a:t>The Building and Other Construction Workers (Regulation of Employment and Conditions of Service) Act, 1996</a:t>
                      </a:r>
                    </a:p>
                    <a:p>
                      <a:pPr marL="457200" lvl="0" indent="-457200" algn="just">
                        <a:buFont typeface="Wingdings" panose="05000000000000000000" pitchFamily="2" charset="2"/>
                        <a:buChar char="§"/>
                      </a:pPr>
                      <a:endParaRPr lang="en-US" sz="3200" b="1" i="0" kern="1200" dirty="0">
                        <a:solidFill>
                          <a:schemeClr val="tx1"/>
                        </a:solidFill>
                        <a:effectLst/>
                        <a:latin typeface="Bookman Old Style" pitchFamily="18" charset="0"/>
                        <a:ea typeface="+mn-ea"/>
                        <a:cs typeface="+mn-cs"/>
                      </a:endParaRPr>
                    </a:p>
                    <a:p>
                      <a:pPr marL="457200" lvl="0" indent="-457200" algn="just">
                        <a:buFont typeface="Wingdings" panose="05000000000000000000" pitchFamily="2" charset="2"/>
                        <a:buChar char="§"/>
                      </a:pPr>
                      <a:r>
                        <a:rPr lang="en-US" sz="3200" b="1" i="0" kern="1200" dirty="0">
                          <a:solidFill>
                            <a:schemeClr val="tx1"/>
                          </a:solidFill>
                          <a:effectLst/>
                          <a:latin typeface="Bookman Old Style" pitchFamily="18" charset="0"/>
                          <a:ea typeface="+mn-ea"/>
                          <a:cs typeface="+mn-cs"/>
                        </a:rPr>
                        <a:t>The Dock Workers (Safety, Health and Welfare) Act, 1986</a:t>
                      </a:r>
                    </a:p>
                    <a:p>
                      <a:pPr marL="457200" lvl="0" indent="-457200" algn="just">
                        <a:buFont typeface="Wingdings" panose="05000000000000000000" pitchFamily="2" charset="2"/>
                        <a:buChar char="§"/>
                      </a:pPr>
                      <a:endParaRPr lang="en-US" sz="3200" b="1" i="0" kern="1200" dirty="0">
                        <a:solidFill>
                          <a:schemeClr val="tx1"/>
                        </a:solidFill>
                        <a:effectLst/>
                        <a:latin typeface="Bookman Old Style" pitchFamily="18" charset="0"/>
                        <a:ea typeface="+mn-ea"/>
                        <a:cs typeface="+mn-cs"/>
                      </a:endParaRPr>
                    </a:p>
                    <a:p>
                      <a:pPr marL="457200" lvl="0" indent="-457200" algn="just">
                        <a:buFont typeface="Wingdings" panose="05000000000000000000" pitchFamily="2" charset="2"/>
                        <a:buChar char="§"/>
                      </a:pPr>
                      <a:r>
                        <a:rPr lang="en-US" sz="3200" b="1" i="0" kern="1200" dirty="0">
                          <a:solidFill>
                            <a:schemeClr val="tx1"/>
                          </a:solidFill>
                          <a:effectLst/>
                          <a:latin typeface="Bookman Old Style" pitchFamily="18" charset="0"/>
                          <a:ea typeface="+mn-ea"/>
                          <a:cs typeface="+mn-cs"/>
                        </a:rPr>
                        <a:t>The Cine Workers and Cinema Theatre Workers Act, 1981.</a:t>
                      </a:r>
                      <a:endParaRPr lang="en-US" sz="3200" b="1" i="0" dirty="0">
                        <a:latin typeface="Bookman Old Style" pitchFamily="18" charset="0"/>
                      </a:endParaRPr>
                    </a:p>
                  </a:txBody>
                  <a:tcPr marL="190500" marR="190500" marT="190500" marB="190500">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6" name="TextBox 2"/>
          <p:cNvSpPr txBox="1"/>
          <p:nvPr/>
        </p:nvSpPr>
        <p:spPr>
          <a:xfrm>
            <a:off x="2447365" y="558849"/>
            <a:ext cx="14173200" cy="2616101"/>
          </a:xfrm>
          <a:prstGeom prst="rect">
            <a:avLst/>
          </a:prstGeom>
        </p:spPr>
        <p:txBody>
          <a:bodyPr wrap="square" lIns="0" tIns="0" rIns="0" bIns="0" rtlCol="0" anchor="t">
            <a:spAutoFit/>
          </a:bodyPr>
          <a:lstStyle/>
          <a:p>
            <a:pPr algn="ctr"/>
            <a:r>
              <a:rPr lang="en-IN" sz="4800" b="1" u="sng" dirty="0">
                <a:latin typeface="Bookman Old Style" pitchFamily="18" charset="0"/>
                <a:ea typeface="Dynapuff Condensed" charset="0"/>
                <a:hlinkClick r:id="rId3"/>
              </a:rPr>
              <a:t>The Occupational Safety, Health and Working Conditions Code, 2020</a:t>
            </a:r>
            <a:r>
              <a:rPr lang="en-IN" sz="4800" b="1" u="sng" dirty="0">
                <a:latin typeface="Bookman Old Style" pitchFamily="18" charset="0"/>
                <a:ea typeface="Dynapuff Condensed" charset="0"/>
              </a:rPr>
              <a:t> </a:t>
            </a:r>
          </a:p>
          <a:p>
            <a:pPr algn="ctr"/>
            <a:endParaRPr lang="en-US" dirty="0">
              <a:latin typeface="Bookman Old Style" pitchFamily="18" charset="0"/>
              <a:ea typeface="Dynapuff Condensed" charset="0"/>
            </a:endParaRPr>
          </a:p>
          <a:p>
            <a:pPr algn="ctr"/>
            <a:r>
              <a:rPr lang="en-IN" sz="2800" b="1" dirty="0">
                <a:latin typeface="Bookman Old Style" pitchFamily="18" charset="0"/>
              </a:rPr>
              <a:t>(This law Consolidates provisions related to safety, health, and working conditions and develops a business-friendly regulatory environment)</a:t>
            </a:r>
            <a:r>
              <a:rPr lang="en-US" sz="2800" b="1" dirty="0">
                <a:latin typeface="Bookman Old Style" pitchFamily="18" charset="0"/>
              </a:rPr>
              <a:t> </a:t>
            </a:r>
            <a:endParaRPr lang="en-US" sz="6400" dirty="0">
              <a:solidFill>
                <a:srgbClr val="000000"/>
              </a:solidFill>
              <a:latin typeface="Dynapuff Condensed"/>
              <a:ea typeface="Dynapuff Condensed"/>
              <a:cs typeface="Dynapuff Condensed"/>
              <a:sym typeface="Dynapuff Condensed"/>
            </a:endParaRPr>
          </a:p>
        </p:txBody>
      </p:sp>
      <p:sp>
        <p:nvSpPr>
          <p:cNvPr id="7" name="Freeform 10">
            <a:extLst>
              <a:ext uri="{FF2B5EF4-FFF2-40B4-BE49-F238E27FC236}">
                <a16:creationId xmlns:a16="http://schemas.microsoft.com/office/drawing/2014/main" id="{D1A68B5C-B7D4-4645-8555-D10B65B23E9E}"/>
              </a:ext>
            </a:extLst>
          </p:cNvPr>
          <p:cNvSpPr/>
          <p:nvPr/>
        </p:nvSpPr>
        <p:spPr>
          <a:xfrm>
            <a:off x="76200" y="5829300"/>
            <a:ext cx="3200400" cy="2590800"/>
          </a:xfrm>
          <a:custGeom>
            <a:avLst/>
            <a:gdLst/>
            <a:ahLst/>
            <a:cxnLst/>
            <a:rect l="l" t="t" r="r" b="b"/>
            <a:pathLst>
              <a:path w="6823895" h="4114800">
                <a:moveTo>
                  <a:pt x="0" y="0"/>
                </a:moveTo>
                <a:lnTo>
                  <a:pt x="6823895" y="0"/>
                </a:lnTo>
                <a:lnTo>
                  <a:pt x="6823895"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a:effectLst>
            <a:reflection blurRad="6350" stA="50000" endA="300" endPos="55000" dir="5400000" sy="-100000" algn="bl" rotWithShape="0"/>
          </a:effectLst>
        </p:spPr>
        <p:txBody>
          <a:bodyPr/>
          <a:lstStyle/>
          <a:p>
            <a:endParaRPr lang="en-US"/>
          </a:p>
        </p:txBody>
      </p:sp>
    </p:spTree>
    <p:extLst>
      <p:ext uri="{BB962C8B-B14F-4D97-AF65-F5344CB8AC3E}">
        <p14:creationId xmlns:p14="http://schemas.microsoft.com/office/powerpoint/2010/main" val="1848883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522741022"/>
              </p:ext>
            </p:extLst>
          </p:nvPr>
        </p:nvGraphicFramePr>
        <p:xfrm>
          <a:off x="3056965" y="2128223"/>
          <a:ext cx="14097000" cy="6901477"/>
        </p:xfrm>
        <a:graphic>
          <a:graphicData uri="http://schemas.openxmlformats.org/drawingml/2006/table">
            <a:tbl>
              <a:tblPr/>
              <a:tblGrid>
                <a:gridCol w="14097000">
                  <a:extLst>
                    <a:ext uri="{9D8B030D-6E8A-4147-A177-3AD203B41FA5}">
                      <a16:colId xmlns:a16="http://schemas.microsoft.com/office/drawing/2014/main" val="20000"/>
                    </a:ext>
                  </a:extLst>
                </a:gridCol>
              </a:tblGrid>
              <a:tr h="1055279">
                <a:tc>
                  <a:txBody>
                    <a:bodyPr/>
                    <a:lstStyle/>
                    <a:p>
                      <a:pPr algn="ctr">
                        <a:lnSpc>
                          <a:spcPts val="5599"/>
                        </a:lnSpc>
                        <a:defRPr/>
                      </a:pPr>
                      <a:r>
                        <a:rPr lang="en-US" sz="2800" b="1" dirty="0">
                          <a:solidFill>
                            <a:srgbClr val="000000"/>
                          </a:solidFill>
                          <a:latin typeface="Bookman Old Style" pitchFamily="18" charset="0"/>
                          <a:cs typeface="Leckerli One"/>
                          <a:sym typeface="Leckerli One"/>
                        </a:rPr>
                        <a:t>Replaced existing law</a:t>
                      </a:r>
                      <a:endParaRPr lang="en-US" sz="2800" b="1" dirty="0">
                        <a:latin typeface="Bookman Old Style" pitchFamily="18"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846198">
                <a:tc>
                  <a:txBody>
                    <a:bodyPr/>
                    <a:lstStyle/>
                    <a:p>
                      <a:pPr marL="342900" lvl="0" indent="-342900" algn="just">
                        <a:lnSpc>
                          <a:spcPct val="150000"/>
                        </a:lnSpc>
                        <a:buFont typeface="Wingdings" panose="05000000000000000000" pitchFamily="2" charset="2"/>
                        <a:buChar char="§"/>
                      </a:pPr>
                      <a:r>
                        <a:rPr lang="en-US" sz="3200" b="1" i="0" kern="1200" dirty="0">
                          <a:solidFill>
                            <a:schemeClr val="tx1"/>
                          </a:solidFill>
                          <a:effectLst/>
                          <a:latin typeface="Bookman Old Style" pitchFamily="18" charset="0"/>
                          <a:ea typeface="+mn-ea"/>
                          <a:cs typeface="+mn-cs"/>
                        </a:rPr>
                        <a:t>The Beedi and Cigar Workers (Conditions of Employment) Act, 1966</a:t>
                      </a:r>
                    </a:p>
                    <a:p>
                      <a:pPr marL="342900" lvl="0" indent="-342900" algn="just">
                        <a:lnSpc>
                          <a:spcPct val="150000"/>
                        </a:lnSpc>
                        <a:buFont typeface="Wingdings" panose="05000000000000000000" pitchFamily="2" charset="2"/>
                        <a:buChar char="§"/>
                      </a:pPr>
                      <a:r>
                        <a:rPr lang="en-US" sz="3200" b="1" i="0" kern="1200" dirty="0">
                          <a:solidFill>
                            <a:schemeClr val="tx1"/>
                          </a:solidFill>
                          <a:effectLst/>
                          <a:latin typeface="Bookman Old Style" pitchFamily="18" charset="0"/>
                          <a:ea typeface="+mn-ea"/>
                          <a:cs typeface="+mn-cs"/>
                        </a:rPr>
                        <a:t>Sales Promotion Employees (Condition of Service) Act, 1976</a:t>
                      </a:r>
                    </a:p>
                    <a:p>
                      <a:pPr marL="342900" lvl="0" indent="-342900" algn="just">
                        <a:lnSpc>
                          <a:spcPct val="150000"/>
                        </a:lnSpc>
                        <a:buFont typeface="Wingdings" panose="05000000000000000000" pitchFamily="2" charset="2"/>
                        <a:buChar char="§"/>
                      </a:pPr>
                      <a:r>
                        <a:rPr lang="en-US" sz="3200" b="1" i="0" kern="1200" dirty="0">
                          <a:solidFill>
                            <a:schemeClr val="tx1"/>
                          </a:solidFill>
                          <a:effectLst/>
                          <a:latin typeface="Bookman Old Style" pitchFamily="18" charset="0"/>
                          <a:ea typeface="+mn-ea"/>
                          <a:cs typeface="+mn-cs"/>
                        </a:rPr>
                        <a:t>The Motor Transport Workers Act, 1961</a:t>
                      </a:r>
                    </a:p>
                    <a:p>
                      <a:pPr marL="342900" lvl="0" indent="-342900" algn="just">
                        <a:lnSpc>
                          <a:spcPct val="150000"/>
                        </a:lnSpc>
                        <a:buFont typeface="Wingdings" panose="05000000000000000000" pitchFamily="2" charset="2"/>
                        <a:buChar char="§"/>
                      </a:pPr>
                      <a:r>
                        <a:rPr lang="en-US" sz="3200" b="1" i="0" kern="1200" dirty="0">
                          <a:solidFill>
                            <a:schemeClr val="tx1"/>
                          </a:solidFill>
                          <a:effectLst/>
                          <a:latin typeface="Bookman Old Style" pitchFamily="18" charset="0"/>
                          <a:ea typeface="+mn-ea"/>
                          <a:cs typeface="+mn-cs"/>
                        </a:rPr>
                        <a:t>The Working Journalist (Fixation of rates of wages) Act, 1958</a:t>
                      </a:r>
                    </a:p>
                    <a:p>
                      <a:pPr marL="342900" marR="0" lvl="0" indent="-342900" algn="just" defTabSz="914386" rtl="0" eaLnBrk="1" fontAlgn="auto" latinLnBrk="0" hangingPunct="1">
                        <a:lnSpc>
                          <a:spcPct val="150000"/>
                        </a:lnSpc>
                        <a:spcBef>
                          <a:spcPts val="0"/>
                        </a:spcBef>
                        <a:spcAft>
                          <a:spcPts val="0"/>
                        </a:spcAft>
                        <a:buClrTx/>
                        <a:buSzTx/>
                        <a:buFont typeface="Wingdings" panose="05000000000000000000" pitchFamily="2" charset="2"/>
                        <a:buChar char="§"/>
                        <a:tabLst/>
                        <a:defRPr/>
                      </a:pPr>
                      <a:r>
                        <a:rPr lang="en-US" sz="3200" b="1" i="0" kern="1200" dirty="0">
                          <a:solidFill>
                            <a:schemeClr val="tx1"/>
                          </a:solidFill>
                          <a:effectLst/>
                          <a:latin typeface="Bookman Old Style" pitchFamily="18" charset="0"/>
                          <a:ea typeface="+mn-ea"/>
                          <a:cs typeface="+mn-cs"/>
                        </a:rPr>
                        <a:t>The Working Journalist and other News Paper Employees (Conditions of Service and Misc. Provision) Act, 1955</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6" name="TextBox 2"/>
          <p:cNvSpPr txBox="1"/>
          <p:nvPr/>
        </p:nvSpPr>
        <p:spPr>
          <a:xfrm>
            <a:off x="2705100" y="723900"/>
            <a:ext cx="15544800" cy="430887"/>
          </a:xfrm>
          <a:prstGeom prst="rect">
            <a:avLst/>
          </a:prstGeom>
        </p:spPr>
        <p:txBody>
          <a:bodyPr wrap="square" lIns="0" tIns="0" rIns="0" bIns="0" rtlCol="0" anchor="t">
            <a:spAutoFit/>
          </a:bodyPr>
          <a:lstStyle/>
          <a:p>
            <a:pPr algn="ctr"/>
            <a:r>
              <a:rPr lang="en-IN" sz="2800" b="1" u="sng" dirty="0">
                <a:latin typeface="Bookman Old Style" pitchFamily="18" charset="0"/>
                <a:ea typeface="Dynapuff Condensed" charset="0"/>
                <a:hlinkClick r:id="rId3"/>
              </a:rPr>
              <a:t>The Occupational Safety, Health and Working Conditions Code, 2020</a:t>
            </a:r>
            <a:r>
              <a:rPr lang="en-IN" sz="2800" b="1" dirty="0">
                <a:latin typeface="Bookman Old Style" pitchFamily="18" charset="0"/>
                <a:ea typeface="Dynapuff Condensed" charset="0"/>
              </a:rPr>
              <a:t>      contd..  </a:t>
            </a:r>
            <a:endParaRPr lang="en-US" sz="2800" dirty="0">
              <a:latin typeface="Bookman Old Style" pitchFamily="18" charset="0"/>
              <a:ea typeface="Dynapuff Condensed" charset="0"/>
            </a:endParaRPr>
          </a:p>
        </p:txBody>
      </p:sp>
      <p:sp>
        <p:nvSpPr>
          <p:cNvPr id="7" name="Freeform 10">
            <a:extLst>
              <a:ext uri="{FF2B5EF4-FFF2-40B4-BE49-F238E27FC236}">
                <a16:creationId xmlns:a16="http://schemas.microsoft.com/office/drawing/2014/main" id="{83F7D80F-90B9-4EBC-A236-FB51E89F510E}"/>
              </a:ext>
            </a:extLst>
          </p:cNvPr>
          <p:cNvSpPr/>
          <p:nvPr/>
        </p:nvSpPr>
        <p:spPr>
          <a:xfrm>
            <a:off x="152400" y="6051710"/>
            <a:ext cx="2895600" cy="2590800"/>
          </a:xfrm>
          <a:custGeom>
            <a:avLst/>
            <a:gdLst/>
            <a:ahLst/>
            <a:cxnLst/>
            <a:rect l="l" t="t" r="r" b="b"/>
            <a:pathLst>
              <a:path w="6823895" h="4114800">
                <a:moveTo>
                  <a:pt x="0" y="0"/>
                </a:moveTo>
                <a:lnTo>
                  <a:pt x="6823895" y="0"/>
                </a:lnTo>
                <a:lnTo>
                  <a:pt x="6823895"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a:effectLst>
            <a:reflection blurRad="6350" stA="50000" endA="300" endPos="55000" dir="5400000" sy="-100000" algn="bl" rotWithShape="0"/>
          </a:effectLst>
        </p:spPr>
        <p:txBody>
          <a:bodyPr/>
          <a:lstStyle/>
          <a:p>
            <a:endParaRPr lang="en-US" dirty="0"/>
          </a:p>
        </p:txBody>
      </p:sp>
    </p:spTree>
    <p:extLst>
      <p:ext uri="{BB962C8B-B14F-4D97-AF65-F5344CB8AC3E}">
        <p14:creationId xmlns:p14="http://schemas.microsoft.com/office/powerpoint/2010/main" val="1939030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315207956"/>
              </p:ext>
            </p:extLst>
          </p:nvPr>
        </p:nvGraphicFramePr>
        <p:xfrm>
          <a:off x="3048000" y="2330290"/>
          <a:ext cx="13335000" cy="4794409"/>
        </p:xfrm>
        <a:graphic>
          <a:graphicData uri="http://schemas.openxmlformats.org/drawingml/2006/table">
            <a:tbl>
              <a:tblPr/>
              <a:tblGrid>
                <a:gridCol w="13335000">
                  <a:extLst>
                    <a:ext uri="{9D8B030D-6E8A-4147-A177-3AD203B41FA5}">
                      <a16:colId xmlns:a16="http://schemas.microsoft.com/office/drawing/2014/main" val="20000"/>
                    </a:ext>
                  </a:extLst>
                </a:gridCol>
              </a:tblGrid>
              <a:tr h="1134718">
                <a:tc>
                  <a:txBody>
                    <a:bodyPr/>
                    <a:lstStyle/>
                    <a:p>
                      <a:pPr algn="ctr">
                        <a:lnSpc>
                          <a:spcPts val="5599"/>
                        </a:lnSpc>
                        <a:defRPr/>
                      </a:pPr>
                      <a:r>
                        <a:rPr lang="en-US" sz="3200" b="1" dirty="0">
                          <a:solidFill>
                            <a:srgbClr val="000000"/>
                          </a:solidFill>
                          <a:latin typeface="Bookman Old Style" pitchFamily="18" charset="0"/>
                          <a:cs typeface="Leckerli One"/>
                          <a:sym typeface="Leckerli One"/>
                        </a:rPr>
                        <a:t>Replaced existing law</a:t>
                      </a:r>
                      <a:endParaRPr lang="en-US" sz="3200" b="1" dirty="0">
                        <a:latin typeface="Bookman Old Style" pitchFamily="18"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59691">
                <a:tc>
                  <a:txBody>
                    <a:bodyPr/>
                    <a:lstStyle/>
                    <a:p>
                      <a:pPr marL="457200" marR="0" lvl="0" indent="-457200" algn="just" defTabSz="914386" rtl="0" eaLnBrk="1" fontAlgn="auto" latinLnBrk="0" hangingPunct="1">
                        <a:lnSpc>
                          <a:spcPct val="150000"/>
                        </a:lnSpc>
                        <a:spcBef>
                          <a:spcPts val="0"/>
                        </a:spcBef>
                        <a:spcAft>
                          <a:spcPts val="0"/>
                        </a:spcAft>
                        <a:buClrTx/>
                        <a:buSzTx/>
                        <a:buFont typeface="Wingdings" panose="05000000000000000000" pitchFamily="2" charset="2"/>
                        <a:buChar char="§"/>
                        <a:tabLst/>
                        <a:defRPr/>
                      </a:pPr>
                      <a:r>
                        <a:rPr lang="en-US" sz="3200" b="1" i="0" kern="1200" dirty="0">
                          <a:solidFill>
                            <a:schemeClr val="tx1"/>
                          </a:solidFill>
                          <a:effectLst/>
                          <a:latin typeface="Bookman Old Style" pitchFamily="18" charset="0"/>
                          <a:ea typeface="+mn-ea"/>
                          <a:cs typeface="+mn-cs"/>
                        </a:rPr>
                        <a:t>The Inter-State Migrant Workmen (Regulation of Employment and Conditions of Service) Act, 1979</a:t>
                      </a:r>
                    </a:p>
                    <a:p>
                      <a:pPr marL="457200" lvl="0" indent="-457200" algn="just">
                        <a:lnSpc>
                          <a:spcPct val="150000"/>
                        </a:lnSpc>
                        <a:buFont typeface="Wingdings" panose="05000000000000000000" pitchFamily="2" charset="2"/>
                        <a:buChar char="§"/>
                      </a:pPr>
                      <a:r>
                        <a:rPr lang="en-US" sz="3200" b="1" i="0" kern="1200" dirty="0">
                          <a:solidFill>
                            <a:schemeClr val="tx1"/>
                          </a:solidFill>
                          <a:effectLst/>
                          <a:latin typeface="Bookman Old Style" pitchFamily="18" charset="0"/>
                          <a:ea typeface="+mn-ea"/>
                          <a:cs typeface="+mn-cs"/>
                        </a:rPr>
                        <a:t>The Contract Labour (Regulation and Abolition) Act, 1970</a:t>
                      </a:r>
                    </a:p>
                    <a:p>
                      <a:pPr marL="457200" lvl="0" indent="-457200" algn="just">
                        <a:lnSpc>
                          <a:spcPct val="150000"/>
                        </a:lnSpc>
                        <a:buFont typeface="Wingdings" panose="05000000000000000000" pitchFamily="2" charset="2"/>
                        <a:buChar char="§"/>
                      </a:pPr>
                      <a:r>
                        <a:rPr lang="en-US" sz="3200" b="1" i="0" kern="1200" dirty="0">
                          <a:solidFill>
                            <a:schemeClr val="tx1"/>
                          </a:solidFill>
                          <a:effectLst/>
                          <a:latin typeface="Bookman Old Style" pitchFamily="18" charset="0"/>
                          <a:ea typeface="+mn-ea"/>
                          <a:cs typeface="+mn-cs"/>
                        </a:rPr>
                        <a:t>The Plantations Labour Act, 1951</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6" name="TextBox 2"/>
          <p:cNvSpPr txBox="1"/>
          <p:nvPr/>
        </p:nvSpPr>
        <p:spPr>
          <a:xfrm>
            <a:off x="2362202" y="647700"/>
            <a:ext cx="15697198" cy="430887"/>
          </a:xfrm>
          <a:prstGeom prst="rect">
            <a:avLst/>
          </a:prstGeom>
        </p:spPr>
        <p:txBody>
          <a:bodyPr wrap="square" lIns="0" tIns="0" rIns="0" bIns="0" rtlCol="0" anchor="t">
            <a:spAutoFit/>
          </a:bodyPr>
          <a:lstStyle/>
          <a:p>
            <a:pPr algn="ctr"/>
            <a:r>
              <a:rPr lang="en-IN" sz="2800" b="1" u="sng" dirty="0">
                <a:latin typeface="Bookman Old Style" pitchFamily="18" charset="0"/>
                <a:ea typeface="Dynapuff Condensed" charset="0"/>
                <a:hlinkClick r:id="rId3"/>
              </a:rPr>
              <a:t>The Occupational Safety, Health and Working Conditions Code, 2020</a:t>
            </a:r>
            <a:r>
              <a:rPr lang="en-IN" sz="2800" b="1" u="sng" dirty="0">
                <a:latin typeface="Bookman Old Style" pitchFamily="18" charset="0"/>
                <a:ea typeface="Dynapuff Condensed" charset="0"/>
              </a:rPr>
              <a:t>.</a:t>
            </a:r>
            <a:r>
              <a:rPr lang="en-IN" sz="2800" b="1" dirty="0">
                <a:latin typeface="Bookman Old Style" pitchFamily="18" charset="0"/>
                <a:ea typeface="Dynapuff Condensed" charset="0"/>
              </a:rPr>
              <a:t>   contd..</a:t>
            </a:r>
            <a:endParaRPr lang="en-US" sz="6600" dirty="0"/>
          </a:p>
        </p:txBody>
      </p:sp>
      <p:sp>
        <p:nvSpPr>
          <p:cNvPr id="7" name="Freeform 10">
            <a:extLst>
              <a:ext uri="{FF2B5EF4-FFF2-40B4-BE49-F238E27FC236}">
                <a16:creationId xmlns:a16="http://schemas.microsoft.com/office/drawing/2014/main" id="{35B3784B-95DB-4771-8BA4-78F0961F0D3A}"/>
              </a:ext>
            </a:extLst>
          </p:cNvPr>
          <p:cNvSpPr/>
          <p:nvPr/>
        </p:nvSpPr>
        <p:spPr>
          <a:xfrm>
            <a:off x="242888" y="5676900"/>
            <a:ext cx="2590799" cy="2590800"/>
          </a:xfrm>
          <a:custGeom>
            <a:avLst/>
            <a:gdLst/>
            <a:ahLst/>
            <a:cxnLst/>
            <a:rect l="l" t="t" r="r" b="b"/>
            <a:pathLst>
              <a:path w="6823895" h="4114800">
                <a:moveTo>
                  <a:pt x="0" y="0"/>
                </a:moveTo>
                <a:lnTo>
                  <a:pt x="6823895" y="0"/>
                </a:lnTo>
                <a:lnTo>
                  <a:pt x="6823895"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a:effectLst>
            <a:reflection blurRad="6350" stA="50000" endA="300" endPos="55000" dir="5400000" sy="-100000" algn="bl" rotWithShape="0"/>
          </a:effectLst>
        </p:spPr>
        <p:txBody>
          <a:bodyPr/>
          <a:lstStyle/>
          <a:p>
            <a:endParaRPr lang="en-US"/>
          </a:p>
        </p:txBody>
      </p:sp>
    </p:spTree>
    <p:extLst>
      <p:ext uri="{BB962C8B-B14F-4D97-AF65-F5344CB8AC3E}">
        <p14:creationId xmlns:p14="http://schemas.microsoft.com/office/powerpoint/2010/main" val="2080208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ChangeArrowheads="1"/>
          </p:cNvSpPr>
          <p:nvPr/>
        </p:nvSpPr>
        <p:spPr bwMode="auto">
          <a:xfrm>
            <a:off x="3529012" y="626880"/>
            <a:ext cx="13799490" cy="9033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9" tIns="45719" rIns="91439" bIns="45719" numCol="1" anchor="ctr" anchorCtr="0" compatLnSpc="1">
            <a:prstTxWarp prst="textNoShape">
              <a:avLst/>
            </a:prstTxWarp>
            <a:spAutoFit/>
          </a:bodyPr>
          <a:lstStyle/>
          <a:p>
            <a:pPr lvl="1" algn="ctr" fontAlgn="base">
              <a:spcBef>
                <a:spcPct val="0"/>
              </a:spcBef>
              <a:spcAft>
                <a:spcPct val="0"/>
              </a:spcAft>
            </a:pPr>
            <a:r>
              <a:rPr lang="en-US" sz="4000" b="1" u="sng" dirty="0">
                <a:solidFill>
                  <a:schemeClr val="tx2">
                    <a:lumMod val="75000"/>
                  </a:schemeClr>
                </a:solidFill>
                <a:latin typeface="Bookman Old Style" pitchFamily="18" charset="0"/>
                <a:ea typeface="Dynapuff Condensed" charset="0"/>
                <a:cs typeface="Times New Roman" pitchFamily="18" charset="0"/>
              </a:rPr>
              <a:t>The Code of Wages, 2019</a:t>
            </a:r>
            <a:endParaRPr lang="en-US" sz="4000" u="sng" dirty="0">
              <a:solidFill>
                <a:schemeClr val="tx2">
                  <a:lumMod val="75000"/>
                </a:schemeClr>
              </a:solidFill>
              <a:latin typeface="Bookman Old Style" pitchFamily="18" charset="0"/>
              <a:ea typeface="Dynapuff Condensed" charset="0"/>
              <a:cs typeface="Arial" pitchFamily="34" charset="0"/>
            </a:endParaRPr>
          </a:p>
          <a:p>
            <a:pPr algn="just" eaLnBrk="0" fontAlgn="base" hangingPunct="0">
              <a:spcBef>
                <a:spcPct val="0"/>
              </a:spcBef>
              <a:spcAft>
                <a:spcPct val="0"/>
              </a:spcAft>
            </a:pPr>
            <a:endParaRPr lang="en-US" sz="3200" dirty="0">
              <a:latin typeface="Bookman Old Style" pitchFamily="18" charset="0"/>
              <a:ea typeface="Dynapuff Condensed" charset="0"/>
              <a:cs typeface="Times New Roman" pitchFamily="18" charset="0"/>
            </a:endParaRPr>
          </a:p>
          <a:p>
            <a:pPr algn="just" eaLnBrk="0" fontAlgn="base" hangingPunct="0">
              <a:spcBef>
                <a:spcPct val="0"/>
              </a:spcBef>
              <a:spcAft>
                <a:spcPct val="0"/>
              </a:spcAft>
            </a:pPr>
            <a:r>
              <a:rPr lang="en-US" sz="3200" b="1" dirty="0">
                <a:latin typeface="Bookman Old Style" pitchFamily="18" charset="0"/>
                <a:ea typeface="Dynapuff Condensed" charset="0"/>
                <a:cs typeface="Times New Roman" pitchFamily="18" charset="0"/>
              </a:rPr>
              <a:t>This law is related to uniformity and payment of wages. </a:t>
            </a:r>
          </a:p>
          <a:p>
            <a:pPr algn="just" eaLnBrk="0" fontAlgn="base" hangingPunct="0">
              <a:spcBef>
                <a:spcPct val="0"/>
              </a:spcBef>
              <a:spcAft>
                <a:spcPct val="0"/>
              </a:spcAft>
            </a:pPr>
            <a:endParaRPr lang="en-US" sz="3200" b="1" dirty="0">
              <a:latin typeface="Bookman Old Style" pitchFamily="18" charset="0"/>
              <a:ea typeface="Dynapuff Condensed" charset="0"/>
              <a:cs typeface="Times New Roman" pitchFamily="18" charset="0"/>
            </a:endParaRPr>
          </a:p>
          <a:p>
            <a:pPr algn="just" eaLnBrk="0" fontAlgn="base" hangingPunct="0">
              <a:spcBef>
                <a:spcPct val="0"/>
              </a:spcBef>
              <a:spcAft>
                <a:spcPct val="0"/>
              </a:spcAft>
            </a:pPr>
            <a:r>
              <a:rPr lang="en-US" sz="3200" b="1" dirty="0">
                <a:latin typeface="Bookman Old Style" pitchFamily="18" charset="0"/>
                <a:ea typeface="Dynapuff Condensed" charset="0"/>
                <a:cs typeface="Times New Roman" pitchFamily="18" charset="0"/>
              </a:rPr>
              <a:t>The main points are: </a:t>
            </a:r>
          </a:p>
          <a:p>
            <a:pPr algn="just" eaLnBrk="0" fontAlgn="base" hangingPunct="0">
              <a:spcBef>
                <a:spcPct val="0"/>
              </a:spcBef>
              <a:spcAft>
                <a:spcPct val="0"/>
              </a:spcAft>
            </a:pPr>
            <a:endParaRPr lang="en-US" sz="3200" u="sng" dirty="0">
              <a:latin typeface="Bookman Old Style" pitchFamily="18" charset="0"/>
              <a:ea typeface="Dynapuff Condensed" charset="0"/>
              <a:cs typeface="Arial" pitchFamily="34" charset="0"/>
            </a:endParaRPr>
          </a:p>
          <a:p>
            <a:pPr algn="just" eaLnBrk="0" fontAlgn="base" hangingPunct="0">
              <a:spcBef>
                <a:spcPct val="0"/>
              </a:spcBef>
              <a:spcAft>
                <a:spcPct val="0"/>
              </a:spcAft>
            </a:pPr>
            <a:r>
              <a:rPr lang="en-US" sz="3200" b="1" u="sng" dirty="0">
                <a:latin typeface="Bookman Old Style" pitchFamily="18" charset="0"/>
                <a:ea typeface="Dynapuff Condensed" charset="0"/>
                <a:cs typeface="Times New Roman" pitchFamily="18" charset="0"/>
              </a:rPr>
              <a:t>Minimum Wages for all Employees </a:t>
            </a:r>
            <a:r>
              <a:rPr lang="en-US" sz="3200" b="1" dirty="0">
                <a:latin typeface="Bookman Old Style" pitchFamily="18" charset="0"/>
                <a:ea typeface="Dynapuff Condensed" charset="0"/>
                <a:cs typeface="Times New Roman" pitchFamily="18" charset="0"/>
                <a:sym typeface="Wingdings" pitchFamily="2" charset="2"/>
              </a:rPr>
              <a:t></a:t>
            </a:r>
            <a:r>
              <a:rPr lang="en-US" sz="3200" b="1" dirty="0">
                <a:latin typeface="Bookman Old Style" pitchFamily="18" charset="0"/>
                <a:ea typeface="Dynapuff Condensed" charset="0"/>
                <a:cs typeface="Times New Roman" pitchFamily="18" charset="0"/>
              </a:rPr>
              <a:t> </a:t>
            </a:r>
            <a:r>
              <a:rPr lang="en-US" sz="3200" dirty="0">
                <a:latin typeface="Bookman Old Style" pitchFamily="18" charset="0"/>
                <a:ea typeface="Dynapuff Condensed" charset="0"/>
                <a:cs typeface="Times New Roman" pitchFamily="18" charset="0"/>
                <a:sym typeface="Wingdings" pitchFamily="2" charset="2"/>
              </a:rPr>
              <a:t>Considering the minimum living standards and regional variation a statutory Floor Wage (New concept) shall be set by the Central Government. </a:t>
            </a:r>
          </a:p>
          <a:p>
            <a:pPr algn="just" eaLnBrk="0" fontAlgn="base" hangingPunct="0">
              <a:spcBef>
                <a:spcPct val="0"/>
              </a:spcBef>
              <a:spcAft>
                <a:spcPct val="0"/>
              </a:spcAft>
            </a:pPr>
            <a:endParaRPr lang="en-US" sz="3200" b="1" dirty="0">
              <a:latin typeface="Bookman Old Style" pitchFamily="18" charset="0"/>
              <a:ea typeface="Dynapuff Condensed" charset="0"/>
              <a:cs typeface="Arial" pitchFamily="34" charset="0"/>
              <a:sym typeface="Wingdings" pitchFamily="2" charset="2"/>
            </a:endParaRPr>
          </a:p>
          <a:p>
            <a:pPr algn="just" eaLnBrk="0" fontAlgn="base" hangingPunct="0">
              <a:spcBef>
                <a:spcPct val="0"/>
              </a:spcBef>
              <a:spcAft>
                <a:spcPct val="0"/>
              </a:spcAft>
            </a:pPr>
            <a:r>
              <a:rPr lang="en-US" sz="3200" dirty="0">
                <a:latin typeface="Bookman Old Style" pitchFamily="18" charset="0"/>
                <a:ea typeface="Dynapuff Condensed" charset="0"/>
                <a:cs typeface="Times New Roman" pitchFamily="18" charset="0"/>
                <a:sym typeface="Wingdings" pitchFamily="2" charset="2"/>
              </a:rPr>
              <a:t>All the states have to fix minimum wages above the Fixed Floor Wages. The minimum wages will be fixed as per level of expertise (unskilled, skilled, semi-skilled and highly skilled) and job conditions/geographical area etc. </a:t>
            </a:r>
          </a:p>
          <a:p>
            <a:pPr algn="just" eaLnBrk="0" fontAlgn="base" hangingPunct="0">
              <a:spcBef>
                <a:spcPct val="0"/>
              </a:spcBef>
              <a:spcAft>
                <a:spcPct val="0"/>
              </a:spcAft>
            </a:pPr>
            <a:endParaRPr lang="en-US" sz="3200" dirty="0">
              <a:latin typeface="Bookman Old Style" pitchFamily="18" charset="0"/>
              <a:ea typeface="Dynapuff Condensed" charset="0"/>
              <a:cs typeface="Arial" pitchFamily="34" charset="0"/>
              <a:sym typeface="Wingdings" pitchFamily="2" charset="2"/>
            </a:endParaRPr>
          </a:p>
          <a:p>
            <a:pPr algn="just" eaLnBrk="0" fontAlgn="base" hangingPunct="0">
              <a:spcBef>
                <a:spcPct val="0"/>
              </a:spcBef>
              <a:spcAft>
                <a:spcPct val="0"/>
              </a:spcAft>
            </a:pPr>
            <a:r>
              <a:rPr lang="en-US" sz="3200" dirty="0">
                <a:latin typeface="Bookman Old Style" pitchFamily="18" charset="0"/>
                <a:ea typeface="Dynapuff Condensed" charset="0"/>
                <a:cs typeface="Times New Roman" pitchFamily="18" charset="0"/>
                <a:sym typeface="Wingdings" pitchFamily="2" charset="2"/>
              </a:rPr>
              <a:t>This will help to create a statutory right for minimum wages for all the employees of organized / unorganized sector. </a:t>
            </a:r>
          </a:p>
          <a:p>
            <a:pPr algn="just" eaLnBrk="0" fontAlgn="base" hangingPunct="0">
              <a:spcBef>
                <a:spcPct val="0"/>
              </a:spcBef>
              <a:spcAft>
                <a:spcPct val="0"/>
              </a:spcAft>
            </a:pPr>
            <a:endParaRPr lang="en-US" sz="2900" b="1" dirty="0">
              <a:latin typeface="Bookman Old Style" pitchFamily="18" charset="0"/>
              <a:ea typeface="Dynapuff Condensed" charset="0"/>
              <a:cs typeface="Arial" pitchFamily="34" charset="0"/>
              <a:sym typeface="Wingdings" pitchFamily="2" charset="2"/>
            </a:endParaRPr>
          </a:p>
        </p:txBody>
      </p:sp>
      <p:sp>
        <p:nvSpPr>
          <p:cNvPr id="5" name="Freeform 10">
            <a:extLst>
              <a:ext uri="{FF2B5EF4-FFF2-40B4-BE49-F238E27FC236}">
                <a16:creationId xmlns:a16="http://schemas.microsoft.com/office/drawing/2014/main" id="{35CB71CE-0B3E-4C23-83B6-BF21593E5FA1}"/>
              </a:ext>
            </a:extLst>
          </p:cNvPr>
          <p:cNvSpPr/>
          <p:nvPr/>
        </p:nvSpPr>
        <p:spPr>
          <a:xfrm>
            <a:off x="23812" y="5905500"/>
            <a:ext cx="3505200" cy="2438400"/>
          </a:xfrm>
          <a:custGeom>
            <a:avLst/>
            <a:gdLst/>
            <a:ahLst/>
            <a:cxnLst/>
            <a:rect l="l" t="t" r="r" b="b"/>
            <a:pathLst>
              <a:path w="6823895" h="4114800">
                <a:moveTo>
                  <a:pt x="0" y="0"/>
                </a:moveTo>
                <a:lnTo>
                  <a:pt x="6823895" y="0"/>
                </a:lnTo>
                <a:lnTo>
                  <a:pt x="6823895"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a:effectLst>
            <a:reflection blurRad="6350" stA="50000" endA="300" endPos="55000" dir="5400000" sy="-100000" algn="bl" rotWithShape="0"/>
          </a:effectLst>
        </p:spPr>
        <p:txBody>
          <a:bodyPr/>
          <a:lstStyle/>
          <a:p>
            <a:endParaRPr lang="en-US" dirty="0"/>
          </a:p>
        </p:txBody>
      </p:sp>
    </p:spTree>
    <p:extLst>
      <p:ext uri="{BB962C8B-B14F-4D97-AF65-F5344CB8AC3E}">
        <p14:creationId xmlns:p14="http://schemas.microsoft.com/office/powerpoint/2010/main" val="2159245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ChangeArrowheads="1"/>
          </p:cNvSpPr>
          <p:nvPr/>
        </p:nvSpPr>
        <p:spPr bwMode="auto">
          <a:xfrm>
            <a:off x="3429000" y="1239679"/>
            <a:ext cx="13792200" cy="7171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9" tIns="45719" rIns="91439" bIns="45719" numCol="1" anchor="ctr" anchorCtr="0" compatLnSpc="1">
            <a:prstTxWarp prst="textNoShape">
              <a:avLst/>
            </a:prstTxWarp>
            <a:spAutoFit/>
          </a:bodyPr>
          <a:lstStyle/>
          <a:p>
            <a:pPr lvl="1" algn="ctr" fontAlgn="base">
              <a:spcBef>
                <a:spcPct val="0"/>
              </a:spcBef>
              <a:spcAft>
                <a:spcPct val="0"/>
              </a:spcAft>
            </a:pPr>
            <a:r>
              <a:rPr lang="en-US" sz="2800" b="1" dirty="0">
                <a:solidFill>
                  <a:schemeClr val="tx2">
                    <a:lumMod val="75000"/>
                  </a:schemeClr>
                </a:solidFill>
                <a:latin typeface="Bookman Old Style" pitchFamily="18" charset="0"/>
                <a:ea typeface="Dynapuff Condensed" charset="0"/>
                <a:cs typeface="Times New Roman" pitchFamily="18" charset="0"/>
              </a:rPr>
              <a:t>The Code of Wages, 2019, contd.. pre page</a:t>
            </a:r>
          </a:p>
          <a:p>
            <a:pPr lvl="1" algn="ctr" fontAlgn="base">
              <a:spcBef>
                <a:spcPct val="0"/>
              </a:spcBef>
              <a:spcAft>
                <a:spcPct val="0"/>
              </a:spcAft>
            </a:pPr>
            <a:endParaRPr lang="en-US" sz="3600" u="sng" dirty="0">
              <a:solidFill>
                <a:schemeClr val="tx2">
                  <a:lumMod val="75000"/>
                </a:schemeClr>
              </a:solidFill>
              <a:latin typeface="Dynapuff Condensed" charset="0"/>
              <a:ea typeface="Dynapuff Condensed" charset="0"/>
              <a:cs typeface="Arial" pitchFamily="34" charset="0"/>
            </a:endParaRPr>
          </a:p>
          <a:p>
            <a:pPr algn="just" eaLnBrk="0" fontAlgn="base" hangingPunct="0">
              <a:spcBef>
                <a:spcPct val="0"/>
              </a:spcBef>
              <a:spcAft>
                <a:spcPct val="0"/>
              </a:spcAft>
            </a:pPr>
            <a:r>
              <a:rPr lang="en-US" sz="3200" b="1" u="sng" dirty="0">
                <a:latin typeface="Bookman Old Style" pitchFamily="18" charset="0"/>
                <a:ea typeface="Dynapuff Condensed" charset="0"/>
                <a:cs typeface="Times New Roman" pitchFamily="18" charset="0"/>
                <a:sym typeface="Wingdings" pitchFamily="2" charset="2"/>
              </a:rPr>
              <a:t>GENDER EQUALITY </a:t>
            </a:r>
            <a:r>
              <a:rPr lang="en-US" sz="3200" b="1" dirty="0">
                <a:latin typeface="Bookman Old Style" pitchFamily="18" charset="0"/>
                <a:ea typeface="Dynapuff Condensed" charset="0"/>
                <a:cs typeface="Times New Roman" pitchFamily="18" charset="0"/>
                <a:sym typeface="Wingdings" pitchFamily="2" charset="2"/>
              </a:rPr>
              <a:t></a:t>
            </a:r>
            <a:r>
              <a:rPr lang="en-US" sz="3200" b="1" dirty="0">
                <a:latin typeface="Bookman Old Style" pitchFamily="18" charset="0"/>
                <a:ea typeface="Dynapuff Condensed" charset="0"/>
                <a:cs typeface="Times New Roman" pitchFamily="18" charset="0"/>
              </a:rPr>
              <a:t> </a:t>
            </a:r>
            <a:r>
              <a:rPr lang="en-US" sz="3200" b="1" dirty="0">
                <a:latin typeface="Bookman Old Style" pitchFamily="18" charset="0"/>
                <a:ea typeface="Dynapuff Condensed" charset="0"/>
                <a:cs typeface="Times New Roman" pitchFamily="18" charset="0"/>
                <a:sym typeface="Wingdings" pitchFamily="2" charset="2"/>
              </a:rPr>
              <a:t> </a:t>
            </a:r>
            <a:r>
              <a:rPr lang="en-US" sz="3200" dirty="0">
                <a:latin typeface="Bookman Old Style" pitchFamily="18" charset="0"/>
                <a:ea typeface="Dynapuff Condensed" charset="0"/>
                <a:cs typeface="Times New Roman" pitchFamily="18" charset="0"/>
                <a:sym typeface="Wingdings" pitchFamily="2" charset="2"/>
              </a:rPr>
              <a:t>Equality of employment to all Male, Female and transgender in recruitment, wages, and employment conditions for similar work.</a:t>
            </a:r>
          </a:p>
          <a:p>
            <a:pPr algn="just" eaLnBrk="0" fontAlgn="base" hangingPunct="0">
              <a:spcBef>
                <a:spcPct val="0"/>
              </a:spcBef>
              <a:spcAft>
                <a:spcPct val="0"/>
              </a:spcAft>
            </a:pPr>
            <a:endParaRPr lang="en-US" sz="3200" dirty="0">
              <a:latin typeface="Bookman Old Style" pitchFamily="18" charset="0"/>
              <a:ea typeface="Dynapuff Condensed" charset="0"/>
              <a:cs typeface="Times New Roman" pitchFamily="18" charset="0"/>
              <a:sym typeface="Wingdings" pitchFamily="2" charset="2"/>
            </a:endParaRPr>
          </a:p>
          <a:p>
            <a:pPr algn="just" eaLnBrk="0" fontAlgn="base" hangingPunct="0">
              <a:spcBef>
                <a:spcPct val="0"/>
              </a:spcBef>
              <a:spcAft>
                <a:spcPct val="0"/>
              </a:spcAft>
            </a:pPr>
            <a:r>
              <a:rPr lang="en-US" sz="3200" b="1" u="sng" dirty="0">
                <a:latin typeface="Bookman Old Style" pitchFamily="18" charset="0"/>
                <a:ea typeface="Dynapuff Condensed" charset="0"/>
                <a:cs typeface="Times New Roman" pitchFamily="18" charset="0"/>
                <a:sym typeface="Wingdings" pitchFamily="2" charset="2"/>
              </a:rPr>
              <a:t>WAGE PAYMENT </a:t>
            </a:r>
            <a:r>
              <a:rPr lang="en-US" sz="3200" b="1" dirty="0">
                <a:latin typeface="Bookman Old Style" pitchFamily="18" charset="0"/>
                <a:ea typeface="Dynapuff Condensed" charset="0"/>
                <a:cs typeface="Times New Roman" pitchFamily="18" charset="0"/>
                <a:sym typeface="Wingdings" pitchFamily="2" charset="2"/>
              </a:rPr>
              <a:t></a:t>
            </a:r>
            <a:r>
              <a:rPr lang="en-US" sz="3200" b="1" dirty="0">
                <a:latin typeface="Bookman Old Style" pitchFamily="18" charset="0"/>
                <a:ea typeface="Dynapuff Condensed" charset="0"/>
                <a:cs typeface="Times New Roman" pitchFamily="18" charset="0"/>
              </a:rPr>
              <a:t> </a:t>
            </a:r>
            <a:r>
              <a:rPr lang="en-US" sz="3200" b="1" dirty="0">
                <a:latin typeface="Bookman Old Style" pitchFamily="18" charset="0"/>
                <a:ea typeface="Dynapuff Condensed" charset="0"/>
                <a:cs typeface="Times New Roman" pitchFamily="18" charset="0"/>
                <a:sym typeface="Wingdings" pitchFamily="2" charset="2"/>
              </a:rPr>
              <a:t> </a:t>
            </a:r>
            <a:r>
              <a:rPr lang="en-US" sz="3200" dirty="0">
                <a:latin typeface="Bookman Old Style" pitchFamily="18" charset="0"/>
                <a:ea typeface="Dynapuff Condensed" charset="0"/>
                <a:cs typeface="Times New Roman" pitchFamily="18" charset="0"/>
                <a:sym typeface="Wingdings" pitchFamily="2" charset="2"/>
              </a:rPr>
              <a:t>Timely payment of wages (irrespective of wage limits) without any un-authorized deduction. </a:t>
            </a:r>
          </a:p>
          <a:p>
            <a:pPr algn="just" eaLnBrk="0" fontAlgn="base" hangingPunct="0">
              <a:spcBef>
                <a:spcPct val="0"/>
              </a:spcBef>
              <a:spcAft>
                <a:spcPct val="0"/>
              </a:spcAft>
            </a:pPr>
            <a:endParaRPr lang="en-US" sz="3200" dirty="0">
              <a:latin typeface="Bookman Old Style" pitchFamily="18" charset="0"/>
              <a:ea typeface="Dynapuff Condensed" charset="0"/>
              <a:cs typeface="Arial" pitchFamily="34" charset="0"/>
              <a:sym typeface="Wingdings" pitchFamily="2" charset="2"/>
            </a:endParaRPr>
          </a:p>
          <a:p>
            <a:pPr algn="just" eaLnBrk="0" fontAlgn="base" hangingPunct="0">
              <a:spcBef>
                <a:spcPct val="0"/>
              </a:spcBef>
              <a:spcAft>
                <a:spcPct val="0"/>
              </a:spcAft>
            </a:pPr>
            <a:r>
              <a:rPr lang="en-US" sz="3200" dirty="0">
                <a:latin typeface="Bookman Old Style" pitchFamily="18" charset="0"/>
                <a:ea typeface="Dynapuff Condensed" charset="0"/>
                <a:cs typeface="Times New Roman" pitchFamily="18" charset="0"/>
                <a:sym typeface="Wingdings" pitchFamily="2" charset="2"/>
              </a:rPr>
              <a:t>Overtime beyond office hours at least twice the normal rate to be paid. </a:t>
            </a:r>
            <a:endParaRPr lang="en-US" sz="3200" dirty="0">
              <a:latin typeface="Bookman Old Style" pitchFamily="18" charset="0"/>
              <a:ea typeface="Dynapuff Condensed" charset="0"/>
              <a:cs typeface="Arial" pitchFamily="34" charset="0"/>
              <a:sym typeface="Wingdings" pitchFamily="2" charset="2"/>
            </a:endParaRPr>
          </a:p>
          <a:p>
            <a:pPr algn="just" eaLnBrk="0" fontAlgn="base" hangingPunct="0">
              <a:spcBef>
                <a:spcPct val="0"/>
              </a:spcBef>
              <a:spcAft>
                <a:spcPct val="0"/>
              </a:spcAft>
            </a:pPr>
            <a:endParaRPr lang="en-US" sz="3200" b="1" dirty="0">
              <a:latin typeface="Bookman Old Style" pitchFamily="18" charset="0"/>
              <a:ea typeface="Dynapuff Condensed" charset="0"/>
              <a:cs typeface="Times New Roman" pitchFamily="18" charset="0"/>
              <a:sym typeface="Wingdings" pitchFamily="2" charset="2"/>
            </a:endParaRPr>
          </a:p>
          <a:p>
            <a:pPr algn="just" eaLnBrk="0" fontAlgn="base" hangingPunct="0">
              <a:spcBef>
                <a:spcPct val="0"/>
              </a:spcBef>
              <a:spcAft>
                <a:spcPct val="0"/>
              </a:spcAft>
            </a:pPr>
            <a:r>
              <a:rPr lang="en-US" sz="3200" b="1" dirty="0">
                <a:latin typeface="Bookman Old Style" pitchFamily="18" charset="0"/>
                <a:ea typeface="Dynapuff Condensed" charset="0"/>
                <a:cs typeface="Times New Roman" pitchFamily="18" charset="0"/>
                <a:sym typeface="Wingdings" pitchFamily="2" charset="2"/>
              </a:rPr>
              <a:t>There are various penalty clauses in the Code of Wage on non-compliances.</a:t>
            </a:r>
          </a:p>
        </p:txBody>
      </p:sp>
      <p:sp>
        <p:nvSpPr>
          <p:cNvPr id="5" name="Freeform 10">
            <a:extLst>
              <a:ext uri="{FF2B5EF4-FFF2-40B4-BE49-F238E27FC236}">
                <a16:creationId xmlns:a16="http://schemas.microsoft.com/office/drawing/2014/main" id="{015BB2B4-0046-4E5C-B2B6-CF6177CC6E86}"/>
              </a:ext>
            </a:extLst>
          </p:cNvPr>
          <p:cNvSpPr/>
          <p:nvPr/>
        </p:nvSpPr>
        <p:spPr>
          <a:xfrm>
            <a:off x="71437" y="5905500"/>
            <a:ext cx="3505200" cy="2590800"/>
          </a:xfrm>
          <a:custGeom>
            <a:avLst/>
            <a:gdLst/>
            <a:ahLst/>
            <a:cxnLst/>
            <a:rect l="l" t="t" r="r" b="b"/>
            <a:pathLst>
              <a:path w="6823895" h="4114800">
                <a:moveTo>
                  <a:pt x="0" y="0"/>
                </a:moveTo>
                <a:lnTo>
                  <a:pt x="6823895" y="0"/>
                </a:lnTo>
                <a:lnTo>
                  <a:pt x="6823895"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a:effectLst>
            <a:reflection blurRad="6350" stA="50000" endA="300" endPos="55000" dir="5400000" sy="-100000" algn="bl" rotWithShape="0"/>
          </a:effectLst>
        </p:spPr>
        <p:txBody>
          <a:bodyPr/>
          <a:lstStyle/>
          <a:p>
            <a:endParaRPr lang="en-US"/>
          </a:p>
        </p:txBody>
      </p:sp>
    </p:spTree>
    <p:extLst>
      <p:ext uri="{BB962C8B-B14F-4D97-AF65-F5344CB8AC3E}">
        <p14:creationId xmlns:p14="http://schemas.microsoft.com/office/powerpoint/2010/main" val="958850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ChangeArrowheads="1"/>
          </p:cNvSpPr>
          <p:nvPr/>
        </p:nvSpPr>
        <p:spPr bwMode="auto">
          <a:xfrm>
            <a:off x="3352800" y="1069078"/>
            <a:ext cx="13487400" cy="8694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9" tIns="45719" rIns="91439" bIns="45719" numCol="1" anchor="ctr" anchorCtr="0" compatLnSpc="1">
            <a:prstTxWarp prst="textNoShape">
              <a:avLst/>
            </a:prstTxWarp>
            <a:spAutoFit/>
          </a:bodyPr>
          <a:lstStyle/>
          <a:p>
            <a:pPr lvl="1" algn="ctr" fontAlgn="base">
              <a:spcBef>
                <a:spcPct val="0"/>
              </a:spcBef>
              <a:spcAft>
                <a:spcPct val="0"/>
              </a:spcAft>
            </a:pPr>
            <a:r>
              <a:rPr lang="en-US" sz="4000" b="1" u="sng" dirty="0">
                <a:solidFill>
                  <a:schemeClr val="tx2">
                    <a:lumMod val="75000"/>
                  </a:schemeClr>
                </a:solidFill>
                <a:latin typeface="Bookman Old Style" pitchFamily="18" charset="0"/>
                <a:ea typeface="Dynapuff Condensed" charset="0"/>
                <a:cs typeface="Times New Roman" pitchFamily="18" charset="0"/>
              </a:rPr>
              <a:t>The Industrial Relations Code, 2020</a:t>
            </a:r>
          </a:p>
          <a:p>
            <a:pPr lvl="1" algn="ctr" fontAlgn="base">
              <a:spcBef>
                <a:spcPct val="0"/>
              </a:spcBef>
              <a:spcAft>
                <a:spcPct val="0"/>
              </a:spcAft>
            </a:pPr>
            <a:endParaRPr lang="en-US" sz="3900" b="1" u="sng" dirty="0">
              <a:solidFill>
                <a:srgbClr val="00B0F0"/>
              </a:solidFill>
              <a:latin typeface="Dynapuff Condensed" charset="0"/>
              <a:ea typeface="Dynapuff Condensed" charset="0"/>
              <a:cs typeface="Times New Roman" pitchFamily="18" charset="0"/>
            </a:endParaRPr>
          </a:p>
          <a:p>
            <a:pPr lvl="1" algn="just" fontAlgn="base">
              <a:spcBef>
                <a:spcPct val="0"/>
              </a:spcBef>
              <a:spcAft>
                <a:spcPct val="0"/>
              </a:spcAft>
            </a:pPr>
            <a:r>
              <a:rPr lang="en-US" sz="3200" b="1" dirty="0">
                <a:latin typeface="Bookman Old Style" pitchFamily="18" charset="0"/>
                <a:ea typeface="Dynapuff Condensed" charset="0"/>
                <a:cs typeface="Times New Roman" pitchFamily="18" charset="0"/>
              </a:rPr>
              <a:t>This law is related to trade unions, conditions of employment and settlement of industrial disputes.</a:t>
            </a:r>
          </a:p>
          <a:p>
            <a:pPr lvl="1" algn="just" fontAlgn="base">
              <a:spcBef>
                <a:spcPct val="0"/>
              </a:spcBef>
              <a:spcAft>
                <a:spcPct val="0"/>
              </a:spcAft>
            </a:pPr>
            <a:endParaRPr lang="en-US" sz="3200" b="1" u="sng" dirty="0">
              <a:latin typeface="Bookman Old Style" pitchFamily="18" charset="0"/>
              <a:ea typeface="Dynapuff Condensed" charset="0"/>
              <a:cs typeface="Times New Roman" pitchFamily="18" charset="0"/>
            </a:endParaRPr>
          </a:p>
          <a:p>
            <a:pPr lvl="1" algn="just" fontAlgn="base">
              <a:spcBef>
                <a:spcPct val="0"/>
              </a:spcBef>
              <a:spcAft>
                <a:spcPct val="0"/>
              </a:spcAft>
            </a:pPr>
            <a:r>
              <a:rPr lang="en-US" sz="3200" b="1" dirty="0">
                <a:latin typeface="Bookman Old Style" pitchFamily="18" charset="0"/>
                <a:ea typeface="Dynapuff Condensed" charset="0"/>
                <a:cs typeface="Times New Roman" pitchFamily="18" charset="0"/>
              </a:rPr>
              <a:t>The main points are: </a:t>
            </a:r>
          </a:p>
          <a:p>
            <a:pPr lvl="1" algn="just" fontAlgn="base">
              <a:spcBef>
                <a:spcPct val="0"/>
              </a:spcBef>
              <a:spcAft>
                <a:spcPct val="0"/>
              </a:spcAft>
            </a:pPr>
            <a:endParaRPr lang="en-US" sz="3200" b="1" u="sng" dirty="0">
              <a:latin typeface="Bookman Old Style" pitchFamily="18" charset="0"/>
              <a:ea typeface="Dynapuff Condensed" charset="0"/>
              <a:cs typeface="Times New Roman" pitchFamily="18" charset="0"/>
            </a:endParaRPr>
          </a:p>
          <a:p>
            <a:pPr lvl="1" algn="just" fontAlgn="base">
              <a:spcBef>
                <a:spcPct val="0"/>
              </a:spcBef>
              <a:spcAft>
                <a:spcPct val="0"/>
              </a:spcAft>
            </a:pPr>
            <a:r>
              <a:rPr lang="en-US" sz="3200" b="1" u="sng" dirty="0">
                <a:latin typeface="Bookman Old Style" pitchFamily="18" charset="0"/>
                <a:ea typeface="Dynapuff Condensed" charset="0"/>
                <a:cs typeface="Times New Roman" pitchFamily="18" charset="0"/>
              </a:rPr>
              <a:t>Gratuity payment </a:t>
            </a:r>
            <a:r>
              <a:rPr lang="en-US" sz="3200" b="1" u="sng" dirty="0">
                <a:latin typeface="Bookman Old Style" pitchFamily="18" charset="0"/>
                <a:ea typeface="Dynapuff Condensed" charset="0"/>
                <a:cs typeface="Times New Roman" pitchFamily="18" charset="0"/>
                <a:sym typeface="Wingdings" panose="05000000000000000000" pitchFamily="2" charset="2"/>
              </a:rPr>
              <a:t></a:t>
            </a:r>
            <a:r>
              <a:rPr lang="en-US" sz="3200" b="1" dirty="0">
                <a:latin typeface="Bookman Old Style" pitchFamily="18" charset="0"/>
                <a:ea typeface="Dynapuff Condensed" charset="0"/>
                <a:cs typeface="Times New Roman" pitchFamily="18" charset="0"/>
                <a:sym typeface="Wingdings" panose="05000000000000000000" pitchFamily="2" charset="2"/>
              </a:rPr>
              <a:t> </a:t>
            </a:r>
            <a:r>
              <a:rPr lang="en-US" sz="3200" dirty="0">
                <a:latin typeface="Bookman Old Style" pitchFamily="18" charset="0"/>
                <a:ea typeface="Dynapuff Condensed" charset="0"/>
                <a:cs typeface="Times New Roman" pitchFamily="18" charset="0"/>
              </a:rPr>
              <a:t>Gratuity Eligibility after one year for all employees.</a:t>
            </a:r>
          </a:p>
          <a:p>
            <a:pPr lvl="1" algn="just" fontAlgn="base">
              <a:spcBef>
                <a:spcPct val="0"/>
              </a:spcBef>
              <a:spcAft>
                <a:spcPct val="0"/>
              </a:spcAft>
            </a:pPr>
            <a:endParaRPr lang="en-US" sz="3200" b="1" u="sng" dirty="0">
              <a:latin typeface="Bookman Old Style" pitchFamily="18" charset="0"/>
              <a:ea typeface="Dynapuff Condensed" charset="0"/>
              <a:cs typeface="Times New Roman" pitchFamily="18" charset="0"/>
            </a:endParaRPr>
          </a:p>
          <a:p>
            <a:pPr lvl="1" algn="just" fontAlgn="base">
              <a:spcBef>
                <a:spcPct val="0"/>
              </a:spcBef>
              <a:spcAft>
                <a:spcPct val="0"/>
              </a:spcAft>
            </a:pPr>
            <a:r>
              <a:rPr lang="en-US" sz="3200" b="1" u="sng" dirty="0">
                <a:latin typeface="Bookman Old Style" pitchFamily="18" charset="0"/>
                <a:ea typeface="Dynapuff Condensed" charset="0"/>
                <a:cs typeface="Times New Roman" pitchFamily="18" charset="0"/>
              </a:rPr>
              <a:t>Trade Union/ Industrial disputes –&gt;</a:t>
            </a:r>
            <a:r>
              <a:rPr lang="en-US" sz="3200" b="1" dirty="0">
                <a:latin typeface="Bookman Old Style" pitchFamily="18" charset="0"/>
                <a:ea typeface="Dynapuff Condensed" charset="0"/>
                <a:cs typeface="Times New Roman" pitchFamily="18" charset="0"/>
              </a:rPr>
              <a:t> </a:t>
            </a:r>
            <a:r>
              <a:rPr lang="en-US" sz="3200" dirty="0">
                <a:latin typeface="Bookman Old Style" pitchFamily="18" charset="0"/>
                <a:ea typeface="Dynapuff Condensed" charset="0"/>
                <a:cs typeface="Times New Roman" pitchFamily="18" charset="0"/>
              </a:rPr>
              <a:t>Standing orders Threshold limits and Lay-off/ Retrenchment/ Closure limits raised from 100 to 300 workers. Re-skilling fund setup for retrenched employees. </a:t>
            </a:r>
          </a:p>
          <a:p>
            <a:pPr lvl="1" algn="just" fontAlgn="base">
              <a:spcBef>
                <a:spcPct val="0"/>
              </a:spcBef>
              <a:spcAft>
                <a:spcPct val="0"/>
              </a:spcAft>
            </a:pPr>
            <a:endParaRPr lang="en-US" sz="3200" dirty="0">
              <a:latin typeface="Bookman Old Style" pitchFamily="18" charset="0"/>
              <a:ea typeface="Dynapuff Condensed" charset="0"/>
              <a:cs typeface="Times New Roman" pitchFamily="18" charset="0"/>
            </a:endParaRPr>
          </a:p>
          <a:p>
            <a:pPr lvl="1" algn="just" fontAlgn="base">
              <a:spcBef>
                <a:spcPct val="0"/>
              </a:spcBef>
              <a:spcAft>
                <a:spcPct val="0"/>
              </a:spcAft>
            </a:pPr>
            <a:r>
              <a:rPr lang="en-US" sz="3200" dirty="0">
                <a:latin typeface="Bookman Old Style" pitchFamily="18" charset="0"/>
                <a:ea typeface="Dynapuff Condensed" charset="0"/>
                <a:cs typeface="Times New Roman" pitchFamily="18" charset="0"/>
              </a:rPr>
              <a:t>Unions with 51% membership get recognition as the Negotiating Union. </a:t>
            </a:r>
          </a:p>
        </p:txBody>
      </p:sp>
      <p:sp>
        <p:nvSpPr>
          <p:cNvPr id="4" name="Freeform 10">
            <a:extLst>
              <a:ext uri="{FF2B5EF4-FFF2-40B4-BE49-F238E27FC236}">
                <a16:creationId xmlns:a16="http://schemas.microsoft.com/office/drawing/2014/main" id="{74A99EFB-BF81-4A39-831A-CA7EF29FDB71}"/>
              </a:ext>
            </a:extLst>
          </p:cNvPr>
          <p:cNvSpPr/>
          <p:nvPr/>
        </p:nvSpPr>
        <p:spPr>
          <a:xfrm>
            <a:off x="152400" y="5829300"/>
            <a:ext cx="3505200" cy="2590800"/>
          </a:xfrm>
          <a:custGeom>
            <a:avLst/>
            <a:gdLst/>
            <a:ahLst/>
            <a:cxnLst/>
            <a:rect l="l" t="t" r="r" b="b"/>
            <a:pathLst>
              <a:path w="6823895" h="4114800">
                <a:moveTo>
                  <a:pt x="0" y="0"/>
                </a:moveTo>
                <a:lnTo>
                  <a:pt x="6823895" y="0"/>
                </a:lnTo>
                <a:lnTo>
                  <a:pt x="6823895"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a:effectLst>
            <a:reflection blurRad="6350" stA="50000" endA="300" endPos="55000" dir="5400000" sy="-100000" algn="bl" rotWithShape="0"/>
          </a:effectLst>
        </p:spPr>
        <p:txBody>
          <a:bodyPr/>
          <a:lstStyle/>
          <a:p>
            <a:endParaRPr lang="en-US"/>
          </a:p>
        </p:txBody>
      </p:sp>
    </p:spTree>
    <p:extLst>
      <p:ext uri="{BB962C8B-B14F-4D97-AF65-F5344CB8AC3E}">
        <p14:creationId xmlns:p14="http://schemas.microsoft.com/office/powerpoint/2010/main" val="1453797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ChangeArrowheads="1"/>
          </p:cNvSpPr>
          <p:nvPr/>
        </p:nvSpPr>
        <p:spPr bwMode="auto">
          <a:xfrm>
            <a:off x="2588270" y="1792741"/>
            <a:ext cx="13487400" cy="5447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9" tIns="45719" rIns="91439" bIns="45719" numCol="1" anchor="ctr" anchorCtr="0" compatLnSpc="1">
            <a:prstTxWarp prst="textNoShape">
              <a:avLst/>
            </a:prstTxWarp>
            <a:spAutoFit/>
          </a:bodyPr>
          <a:lstStyle/>
          <a:p>
            <a:pPr lvl="1" algn="ctr" fontAlgn="base">
              <a:spcBef>
                <a:spcPct val="0"/>
              </a:spcBef>
              <a:spcAft>
                <a:spcPct val="0"/>
              </a:spcAft>
            </a:pPr>
            <a:r>
              <a:rPr lang="en-US" sz="2800" b="1" dirty="0">
                <a:solidFill>
                  <a:schemeClr val="tx2">
                    <a:lumMod val="75000"/>
                  </a:schemeClr>
                </a:solidFill>
                <a:latin typeface="Bookman Old Style" pitchFamily="18" charset="0"/>
                <a:ea typeface="Dynapuff Condensed" charset="0"/>
                <a:cs typeface="Times New Roman" pitchFamily="18" charset="0"/>
              </a:rPr>
              <a:t>The Industrial Relations Code, 2020, contd.. Pre page</a:t>
            </a:r>
          </a:p>
          <a:p>
            <a:pPr lvl="1" algn="just" fontAlgn="base">
              <a:spcBef>
                <a:spcPct val="0"/>
              </a:spcBef>
              <a:spcAft>
                <a:spcPct val="0"/>
              </a:spcAft>
            </a:pPr>
            <a:endParaRPr lang="en-US" sz="3200" u="sng" dirty="0">
              <a:latin typeface="Dynapuff Condensed" charset="0"/>
              <a:ea typeface="Dynapuff Condensed" charset="0"/>
              <a:cs typeface="Times New Roman" pitchFamily="18" charset="0"/>
            </a:endParaRPr>
          </a:p>
          <a:p>
            <a:pPr lvl="1" algn="just" fontAlgn="base">
              <a:spcBef>
                <a:spcPct val="0"/>
              </a:spcBef>
              <a:spcAft>
                <a:spcPct val="0"/>
              </a:spcAft>
            </a:pPr>
            <a:r>
              <a:rPr lang="en-US" sz="3200" dirty="0">
                <a:latin typeface="Bookman Old Style" pitchFamily="18" charset="0"/>
                <a:ea typeface="Dynapuff Condensed" charset="0"/>
                <a:cs typeface="Times New Roman" pitchFamily="18" charset="0"/>
              </a:rPr>
              <a:t>Industrial Tribunal and Direct Tribunal has been created. </a:t>
            </a:r>
          </a:p>
          <a:p>
            <a:pPr lvl="1" algn="just" fontAlgn="base">
              <a:spcBef>
                <a:spcPct val="0"/>
              </a:spcBef>
              <a:spcAft>
                <a:spcPct val="0"/>
              </a:spcAft>
            </a:pPr>
            <a:endParaRPr lang="en-US" sz="3200" b="1" u="sng" dirty="0">
              <a:latin typeface="Bookman Old Style" pitchFamily="18" charset="0"/>
              <a:ea typeface="Dynapuff Condensed" charset="0"/>
              <a:cs typeface="Times New Roman" pitchFamily="18" charset="0"/>
            </a:endParaRPr>
          </a:p>
          <a:p>
            <a:pPr lvl="1" algn="just" fontAlgn="base">
              <a:spcBef>
                <a:spcPct val="0"/>
              </a:spcBef>
              <a:spcAft>
                <a:spcPct val="0"/>
              </a:spcAft>
            </a:pPr>
            <a:r>
              <a:rPr lang="en-US" sz="3200" b="1" u="sng" dirty="0">
                <a:latin typeface="Bookman Old Style" pitchFamily="18" charset="0"/>
                <a:ea typeface="Dynapuff Condensed" charset="0"/>
                <a:cs typeface="Times New Roman" pitchFamily="18" charset="0"/>
              </a:rPr>
              <a:t>Women’s Representation</a:t>
            </a:r>
            <a:r>
              <a:rPr lang="en-US" sz="3200" b="1" u="sng" dirty="0">
                <a:latin typeface="Bookman Old Style" pitchFamily="18" charset="0"/>
                <a:ea typeface="Dynapuff Condensed" charset="0"/>
                <a:cs typeface="Times New Roman" pitchFamily="18" charset="0"/>
                <a:sym typeface="Wingdings" panose="05000000000000000000" pitchFamily="2" charset="2"/>
              </a:rPr>
              <a:t></a:t>
            </a:r>
            <a:r>
              <a:rPr lang="en-US" sz="3200" b="1" dirty="0">
                <a:latin typeface="Bookman Old Style" pitchFamily="18" charset="0"/>
                <a:ea typeface="Dynapuff Condensed" charset="0"/>
                <a:cs typeface="Times New Roman" pitchFamily="18" charset="0"/>
              </a:rPr>
              <a:t> </a:t>
            </a:r>
            <a:r>
              <a:rPr lang="en-US" sz="3200" dirty="0">
                <a:latin typeface="Bookman Old Style" pitchFamily="18" charset="0"/>
                <a:ea typeface="Dynapuff Condensed" charset="0"/>
                <a:cs typeface="Times New Roman" pitchFamily="18" charset="0"/>
              </a:rPr>
              <a:t>Proportionate women representation is mandatory in grievance committees related to gender-sensitive disputes.</a:t>
            </a:r>
          </a:p>
          <a:p>
            <a:pPr lvl="1" algn="just" fontAlgn="base">
              <a:spcBef>
                <a:spcPct val="0"/>
              </a:spcBef>
              <a:spcAft>
                <a:spcPct val="0"/>
              </a:spcAft>
            </a:pPr>
            <a:endParaRPr lang="en-US" sz="3200" u="sng" dirty="0">
              <a:latin typeface="Bookman Old Style" pitchFamily="18" charset="0"/>
              <a:ea typeface="Dynapuff Condensed" charset="0"/>
              <a:cs typeface="Times New Roman" pitchFamily="18" charset="0"/>
            </a:endParaRPr>
          </a:p>
          <a:p>
            <a:pPr lvl="1" algn="just" fontAlgn="base">
              <a:spcBef>
                <a:spcPct val="0"/>
              </a:spcBef>
              <a:spcAft>
                <a:spcPct val="0"/>
              </a:spcAft>
            </a:pPr>
            <a:r>
              <a:rPr lang="en-US" sz="3200" b="1" u="sng" dirty="0">
                <a:latin typeface="Bookman Old Style" pitchFamily="18" charset="0"/>
                <a:ea typeface="Dynapuff Condensed" charset="0"/>
                <a:cs typeface="Times New Roman" pitchFamily="18" charset="0"/>
              </a:rPr>
              <a:t>Work-from-Home </a:t>
            </a:r>
            <a:r>
              <a:rPr lang="en-US" sz="3200" b="1" u="sng" dirty="0">
                <a:latin typeface="Bookman Old Style" pitchFamily="18" charset="0"/>
                <a:ea typeface="Dynapuff Condensed" charset="0"/>
                <a:cs typeface="Times New Roman" pitchFamily="18" charset="0"/>
                <a:sym typeface="Wingdings" panose="05000000000000000000" pitchFamily="2" charset="2"/>
              </a:rPr>
              <a:t></a:t>
            </a:r>
            <a:r>
              <a:rPr lang="en-US" sz="3200" b="1" u="sng" dirty="0">
                <a:latin typeface="Bookman Old Style" pitchFamily="18" charset="0"/>
                <a:ea typeface="Dynapuff Condensed" charset="0"/>
                <a:cs typeface="Times New Roman" pitchFamily="18" charset="0"/>
              </a:rPr>
              <a:t> </a:t>
            </a:r>
            <a:r>
              <a:rPr lang="en-US" sz="3200" dirty="0">
                <a:latin typeface="Bookman Old Style" pitchFamily="18" charset="0"/>
                <a:ea typeface="Dynapuff Condensed" charset="0"/>
                <a:cs typeface="Times New Roman" pitchFamily="18" charset="0"/>
              </a:rPr>
              <a:t>This has been allowed in service sectors with by mutual consent of employer and employee.</a:t>
            </a:r>
          </a:p>
          <a:p>
            <a:pPr lvl="1" algn="just" fontAlgn="base">
              <a:spcBef>
                <a:spcPct val="0"/>
              </a:spcBef>
              <a:spcAft>
                <a:spcPct val="0"/>
              </a:spcAft>
            </a:pPr>
            <a:endParaRPr lang="en-US" sz="3200" dirty="0">
              <a:latin typeface="Bookman Old Style" pitchFamily="18" charset="0"/>
              <a:ea typeface="Dynapuff Condensed" charset="0"/>
              <a:cs typeface="Times New Roman" pitchFamily="18" charset="0"/>
            </a:endParaRPr>
          </a:p>
        </p:txBody>
      </p:sp>
      <p:sp>
        <p:nvSpPr>
          <p:cNvPr id="4" name="Freeform 10">
            <a:extLst>
              <a:ext uri="{FF2B5EF4-FFF2-40B4-BE49-F238E27FC236}">
                <a16:creationId xmlns:a16="http://schemas.microsoft.com/office/drawing/2014/main" id="{970865C6-5F32-4BAE-ABED-4E12EEED3202}"/>
              </a:ext>
            </a:extLst>
          </p:cNvPr>
          <p:cNvSpPr/>
          <p:nvPr/>
        </p:nvSpPr>
        <p:spPr>
          <a:xfrm>
            <a:off x="609600" y="6283593"/>
            <a:ext cx="3505200" cy="2590800"/>
          </a:xfrm>
          <a:custGeom>
            <a:avLst/>
            <a:gdLst/>
            <a:ahLst/>
            <a:cxnLst/>
            <a:rect l="l" t="t" r="r" b="b"/>
            <a:pathLst>
              <a:path w="6823895" h="4114800">
                <a:moveTo>
                  <a:pt x="0" y="0"/>
                </a:moveTo>
                <a:lnTo>
                  <a:pt x="6823895" y="0"/>
                </a:lnTo>
                <a:lnTo>
                  <a:pt x="6823895"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a:effectLst>
            <a:reflection blurRad="6350" stA="50000" endA="300" endPos="55000" dir="5400000" sy="-100000" algn="bl" rotWithShape="0"/>
          </a:effectLst>
        </p:spPr>
        <p:txBody>
          <a:bodyPr/>
          <a:lstStyle/>
          <a:p>
            <a:endParaRPr lang="en-US"/>
          </a:p>
        </p:txBody>
      </p:sp>
    </p:spTree>
    <p:extLst>
      <p:ext uri="{BB962C8B-B14F-4D97-AF65-F5344CB8AC3E}">
        <p14:creationId xmlns:p14="http://schemas.microsoft.com/office/powerpoint/2010/main" val="3803704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ChangeArrowheads="1"/>
          </p:cNvSpPr>
          <p:nvPr/>
        </p:nvSpPr>
        <p:spPr bwMode="auto">
          <a:xfrm>
            <a:off x="2971800" y="1053018"/>
            <a:ext cx="14241672" cy="8463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9" tIns="45719" rIns="91439" bIns="45719" numCol="1" anchor="ctr" anchorCtr="0" compatLnSpc="1">
            <a:prstTxWarp prst="textNoShape">
              <a:avLst/>
            </a:prstTxWarp>
            <a:spAutoFit/>
          </a:bodyPr>
          <a:lstStyle/>
          <a:p>
            <a:pPr lvl="1" algn="ctr" fontAlgn="base">
              <a:spcBef>
                <a:spcPct val="0"/>
              </a:spcBef>
              <a:spcAft>
                <a:spcPct val="0"/>
              </a:spcAft>
            </a:pPr>
            <a:r>
              <a:rPr lang="en-US" sz="4000" b="1" u="sng" dirty="0">
                <a:solidFill>
                  <a:schemeClr val="tx2">
                    <a:lumMod val="75000"/>
                  </a:schemeClr>
                </a:solidFill>
                <a:latin typeface="Bookman Old Style" pitchFamily="18" charset="0"/>
                <a:ea typeface="Dynapuff Condensed" charset="0"/>
                <a:cs typeface="Times New Roman" pitchFamily="18" charset="0"/>
              </a:rPr>
              <a:t>The Code on Social Security, 2020</a:t>
            </a:r>
          </a:p>
          <a:p>
            <a:pPr lvl="1" algn="just" fontAlgn="base">
              <a:spcBef>
                <a:spcPct val="0"/>
              </a:spcBef>
              <a:spcAft>
                <a:spcPct val="0"/>
              </a:spcAft>
            </a:pPr>
            <a:endParaRPr lang="en-US" sz="3200" i="1" dirty="0">
              <a:latin typeface="Bookman Old Style" pitchFamily="18" charset="0"/>
              <a:ea typeface="Dynapuff Condensed" charset="0"/>
              <a:cs typeface="Times New Roman" pitchFamily="18" charset="0"/>
            </a:endParaRPr>
          </a:p>
          <a:p>
            <a:pPr lvl="1" algn="just" fontAlgn="base">
              <a:spcBef>
                <a:spcPct val="0"/>
              </a:spcBef>
              <a:spcAft>
                <a:spcPct val="0"/>
              </a:spcAft>
            </a:pPr>
            <a:r>
              <a:rPr lang="en-US" sz="3200" b="1" dirty="0">
                <a:latin typeface="Bookman Old Style" pitchFamily="18" charset="0"/>
                <a:ea typeface="Dynapuff Condensed" charset="0"/>
                <a:cs typeface="Times New Roman" pitchFamily="18" charset="0"/>
              </a:rPr>
              <a:t>The Code is applicable to all workers for social security including various aspects like, health, social security fund, definition of attendants and commuting accidents etc.</a:t>
            </a:r>
          </a:p>
          <a:p>
            <a:pPr lvl="1" algn="just" fontAlgn="base">
              <a:spcBef>
                <a:spcPct val="0"/>
              </a:spcBef>
              <a:spcAft>
                <a:spcPct val="0"/>
              </a:spcAft>
            </a:pPr>
            <a:endParaRPr lang="en-US" sz="3200" b="1" dirty="0">
              <a:latin typeface="Bookman Old Style" pitchFamily="18" charset="0"/>
              <a:ea typeface="Dynapuff Condensed" charset="0"/>
              <a:cs typeface="Times New Roman" pitchFamily="18" charset="0"/>
            </a:endParaRPr>
          </a:p>
          <a:p>
            <a:pPr lvl="1" algn="just" fontAlgn="base">
              <a:spcBef>
                <a:spcPct val="0"/>
              </a:spcBef>
              <a:spcAft>
                <a:spcPct val="0"/>
              </a:spcAft>
            </a:pPr>
            <a:r>
              <a:rPr lang="en-US" sz="3200" b="1" dirty="0">
                <a:latin typeface="Bookman Old Style" pitchFamily="18" charset="0"/>
                <a:ea typeface="Dynapuff Condensed" charset="0"/>
                <a:cs typeface="Times New Roman" pitchFamily="18" charset="0"/>
              </a:rPr>
              <a:t>The main points are: </a:t>
            </a:r>
          </a:p>
          <a:p>
            <a:pPr lvl="1" algn="just" fontAlgn="base">
              <a:spcBef>
                <a:spcPct val="0"/>
              </a:spcBef>
              <a:spcAft>
                <a:spcPct val="0"/>
              </a:spcAft>
            </a:pPr>
            <a:endParaRPr lang="en-US" sz="3200" b="1" dirty="0">
              <a:latin typeface="Bookman Old Style" pitchFamily="18" charset="0"/>
              <a:ea typeface="Dynapuff Condensed" charset="0"/>
              <a:cs typeface="Times New Roman" pitchFamily="18" charset="0"/>
            </a:endParaRPr>
          </a:p>
          <a:p>
            <a:pPr lvl="1" algn="just" fontAlgn="base">
              <a:spcBef>
                <a:spcPct val="0"/>
              </a:spcBef>
              <a:spcAft>
                <a:spcPct val="0"/>
              </a:spcAft>
            </a:pPr>
            <a:r>
              <a:rPr lang="en-US" sz="3200" b="1" u="sng" dirty="0">
                <a:latin typeface="Bookman Old Style" pitchFamily="18" charset="0"/>
                <a:ea typeface="Dynapuff Condensed" charset="0"/>
                <a:cs typeface="Times New Roman" pitchFamily="18" charset="0"/>
              </a:rPr>
              <a:t>Expanded ESIC</a:t>
            </a:r>
            <a:r>
              <a:rPr lang="en-US" sz="3200" b="1" u="sng" dirty="0">
                <a:latin typeface="Bookman Old Style" pitchFamily="18" charset="0"/>
                <a:ea typeface="Dynapuff Condensed" charset="0"/>
                <a:cs typeface="Times New Roman" pitchFamily="18" charset="0"/>
                <a:sym typeface="Wingdings" panose="05000000000000000000" pitchFamily="2" charset="2"/>
              </a:rPr>
              <a:t></a:t>
            </a:r>
            <a:r>
              <a:rPr lang="en-US" sz="3200" b="1" dirty="0">
                <a:latin typeface="Bookman Old Style" pitchFamily="18" charset="0"/>
                <a:ea typeface="Dynapuff Condensed" charset="0"/>
                <a:cs typeface="Times New Roman" pitchFamily="18" charset="0"/>
              </a:rPr>
              <a:t> </a:t>
            </a:r>
            <a:r>
              <a:rPr lang="en-US" sz="3200" dirty="0">
                <a:latin typeface="Bookman Old Style" pitchFamily="18" charset="0"/>
                <a:ea typeface="Dynapuff Condensed" charset="0"/>
                <a:cs typeface="Times New Roman" pitchFamily="18" charset="0"/>
              </a:rPr>
              <a:t>ESIC now applies pan-India.</a:t>
            </a:r>
          </a:p>
          <a:p>
            <a:pPr lvl="1" algn="just" fontAlgn="base">
              <a:spcBef>
                <a:spcPct val="0"/>
              </a:spcBef>
              <a:spcAft>
                <a:spcPct val="0"/>
              </a:spcAft>
            </a:pPr>
            <a:endParaRPr lang="en-US" sz="3200" b="1" dirty="0">
              <a:latin typeface="Bookman Old Style" pitchFamily="18" charset="0"/>
              <a:ea typeface="Dynapuff Condensed" charset="0"/>
              <a:cs typeface="Times New Roman" pitchFamily="18" charset="0"/>
            </a:endParaRPr>
          </a:p>
          <a:p>
            <a:pPr lvl="1" algn="just" fontAlgn="base">
              <a:spcBef>
                <a:spcPct val="0"/>
              </a:spcBef>
              <a:spcAft>
                <a:spcPct val="0"/>
              </a:spcAft>
            </a:pPr>
            <a:r>
              <a:rPr lang="en-US" sz="3200" b="1" u="sng" dirty="0">
                <a:latin typeface="Bookman Old Style" pitchFamily="18" charset="0"/>
                <a:ea typeface="Dynapuff Condensed" charset="0"/>
                <a:cs typeface="Times New Roman" pitchFamily="18" charset="0"/>
              </a:rPr>
              <a:t>Expanded worker definition</a:t>
            </a:r>
            <a:r>
              <a:rPr lang="en-US" sz="3200" b="1" u="sng" dirty="0">
                <a:latin typeface="Bookman Old Style" pitchFamily="18" charset="0"/>
                <a:ea typeface="Dynapuff Condensed" charset="0"/>
                <a:cs typeface="Times New Roman" pitchFamily="18" charset="0"/>
                <a:sym typeface="Wingdings" panose="05000000000000000000" pitchFamily="2" charset="2"/>
              </a:rPr>
              <a:t></a:t>
            </a:r>
            <a:r>
              <a:rPr lang="en-US" sz="3200" b="1" dirty="0">
                <a:latin typeface="Bookman Old Style" pitchFamily="18" charset="0"/>
                <a:ea typeface="Dynapuff Condensed" charset="0"/>
                <a:cs typeface="Times New Roman" pitchFamily="18" charset="0"/>
              </a:rPr>
              <a:t> </a:t>
            </a:r>
            <a:r>
              <a:rPr lang="en-US" sz="3200" dirty="0">
                <a:latin typeface="Bookman Old Style" pitchFamily="18" charset="0"/>
                <a:ea typeface="Dynapuff Condensed" charset="0"/>
                <a:cs typeface="Times New Roman" pitchFamily="18" charset="0"/>
              </a:rPr>
              <a:t>New definition included the gig worker, plate form worker, Un-organised sector worker and Fixed Term Worker. </a:t>
            </a:r>
          </a:p>
          <a:p>
            <a:pPr lvl="1" algn="just" fontAlgn="base">
              <a:spcBef>
                <a:spcPct val="0"/>
              </a:spcBef>
              <a:spcAft>
                <a:spcPct val="0"/>
              </a:spcAft>
            </a:pPr>
            <a:endParaRPr lang="en-US" sz="3200" dirty="0">
              <a:latin typeface="Bookman Old Style" pitchFamily="18" charset="0"/>
              <a:ea typeface="Dynapuff Condensed" charset="0"/>
              <a:cs typeface="Times New Roman" pitchFamily="18" charset="0"/>
            </a:endParaRPr>
          </a:p>
          <a:p>
            <a:pPr lvl="1" algn="just" fontAlgn="base">
              <a:spcBef>
                <a:spcPct val="0"/>
              </a:spcBef>
              <a:spcAft>
                <a:spcPct val="0"/>
              </a:spcAft>
            </a:pPr>
            <a:r>
              <a:rPr lang="en-US" sz="3200" dirty="0">
                <a:latin typeface="Bookman Old Style" pitchFamily="18" charset="0"/>
                <a:ea typeface="Dynapuff Condensed" charset="0"/>
                <a:cs typeface="Times New Roman" pitchFamily="18" charset="0"/>
              </a:rPr>
              <a:t>A dedicated fund (Social Security fund) to be created for benefit of these workers.</a:t>
            </a:r>
          </a:p>
          <a:p>
            <a:pPr lvl="1" algn="just" fontAlgn="base">
              <a:spcBef>
                <a:spcPct val="0"/>
              </a:spcBef>
              <a:spcAft>
                <a:spcPct val="0"/>
              </a:spcAft>
            </a:pPr>
            <a:endParaRPr lang="en-US" sz="2400" b="1" u="sng" dirty="0">
              <a:latin typeface="Bookman Old Style" pitchFamily="18" charset="0"/>
              <a:ea typeface="Dynapuff Condensed" charset="0"/>
              <a:cs typeface="Times New Roman" pitchFamily="18" charset="0"/>
            </a:endParaRPr>
          </a:p>
        </p:txBody>
      </p:sp>
      <p:sp>
        <p:nvSpPr>
          <p:cNvPr id="4" name="Freeform 10">
            <a:extLst>
              <a:ext uri="{FF2B5EF4-FFF2-40B4-BE49-F238E27FC236}">
                <a16:creationId xmlns:a16="http://schemas.microsoft.com/office/drawing/2014/main" id="{F563A962-A4EF-4378-9F8B-D650975810D4}"/>
              </a:ext>
            </a:extLst>
          </p:cNvPr>
          <p:cNvSpPr/>
          <p:nvPr/>
        </p:nvSpPr>
        <p:spPr>
          <a:xfrm>
            <a:off x="228600" y="6362700"/>
            <a:ext cx="3200400" cy="2060307"/>
          </a:xfrm>
          <a:custGeom>
            <a:avLst/>
            <a:gdLst/>
            <a:ahLst/>
            <a:cxnLst/>
            <a:rect l="l" t="t" r="r" b="b"/>
            <a:pathLst>
              <a:path w="6823895" h="4114800">
                <a:moveTo>
                  <a:pt x="0" y="0"/>
                </a:moveTo>
                <a:lnTo>
                  <a:pt x="6823895" y="0"/>
                </a:lnTo>
                <a:lnTo>
                  <a:pt x="6823895"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a:effectLst>
            <a:reflection blurRad="6350" stA="50000" endA="300" endPos="55000" dir="5400000" sy="-100000" algn="bl" rotWithShape="0"/>
          </a:effectLst>
        </p:spPr>
        <p:txBody>
          <a:bodyPr/>
          <a:lstStyle/>
          <a:p>
            <a:endParaRPr lang="en-US"/>
          </a:p>
        </p:txBody>
      </p:sp>
    </p:spTree>
    <p:extLst>
      <p:ext uri="{BB962C8B-B14F-4D97-AF65-F5344CB8AC3E}">
        <p14:creationId xmlns:p14="http://schemas.microsoft.com/office/powerpoint/2010/main" val="37715718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ChangeArrowheads="1"/>
          </p:cNvSpPr>
          <p:nvPr/>
        </p:nvSpPr>
        <p:spPr bwMode="auto">
          <a:xfrm>
            <a:off x="3657600" y="1488132"/>
            <a:ext cx="13639800" cy="6924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9" tIns="45719" rIns="91439" bIns="45719" numCol="1" anchor="ctr" anchorCtr="0" compatLnSpc="1">
            <a:prstTxWarp prst="textNoShape">
              <a:avLst/>
            </a:prstTxWarp>
            <a:spAutoFit/>
          </a:bodyPr>
          <a:lstStyle/>
          <a:p>
            <a:pPr lvl="1" algn="ctr" fontAlgn="base">
              <a:spcBef>
                <a:spcPct val="0"/>
              </a:spcBef>
              <a:spcAft>
                <a:spcPct val="0"/>
              </a:spcAft>
            </a:pPr>
            <a:r>
              <a:rPr lang="en-US" sz="2800" b="1" dirty="0">
                <a:solidFill>
                  <a:schemeClr val="tx2">
                    <a:lumMod val="75000"/>
                  </a:schemeClr>
                </a:solidFill>
                <a:latin typeface="Bookman Old Style" pitchFamily="18" charset="0"/>
                <a:ea typeface="Dynapuff Condensed" charset="0"/>
                <a:cs typeface="Times New Roman" pitchFamily="18" charset="0"/>
              </a:rPr>
              <a:t>The Code on Social Security, 2020, contd.. Pre page</a:t>
            </a:r>
          </a:p>
          <a:p>
            <a:pPr lvl="1" algn="just" fontAlgn="base">
              <a:spcBef>
                <a:spcPct val="0"/>
              </a:spcBef>
              <a:spcAft>
                <a:spcPct val="0"/>
              </a:spcAft>
            </a:pPr>
            <a:endParaRPr lang="en-US" sz="3200" u="sng" dirty="0">
              <a:latin typeface="Leckerli One" charset="0"/>
              <a:ea typeface="Dynapuff Condensed" charset="0"/>
              <a:cs typeface="Times New Roman" pitchFamily="18" charset="0"/>
            </a:endParaRPr>
          </a:p>
          <a:p>
            <a:pPr lvl="1" algn="just" fontAlgn="base">
              <a:spcBef>
                <a:spcPct val="0"/>
              </a:spcBef>
              <a:spcAft>
                <a:spcPct val="0"/>
              </a:spcAft>
            </a:pPr>
            <a:endParaRPr lang="en-US" sz="3200" b="1" u="sng" dirty="0">
              <a:latin typeface="Bookman Old Style" pitchFamily="18" charset="0"/>
              <a:ea typeface="Dynapuff Condensed" charset="0"/>
              <a:cs typeface="Times New Roman" pitchFamily="18" charset="0"/>
            </a:endParaRPr>
          </a:p>
          <a:p>
            <a:pPr lvl="1" algn="just" fontAlgn="base">
              <a:spcBef>
                <a:spcPct val="0"/>
              </a:spcBef>
              <a:spcAft>
                <a:spcPct val="0"/>
              </a:spcAft>
            </a:pPr>
            <a:r>
              <a:rPr lang="en-US" sz="3200" b="1" u="sng" dirty="0">
                <a:latin typeface="Bookman Old Style" pitchFamily="18" charset="0"/>
                <a:ea typeface="Dynapuff Condensed" charset="0"/>
                <a:cs typeface="Times New Roman" pitchFamily="18" charset="0"/>
              </a:rPr>
              <a:t>Expanded Definition of Dependents</a:t>
            </a:r>
            <a:r>
              <a:rPr lang="en-US" sz="3200" b="1" u="sng" dirty="0">
                <a:latin typeface="Bookman Old Style" pitchFamily="18" charset="0"/>
                <a:ea typeface="Dynapuff Condensed" charset="0"/>
                <a:cs typeface="Times New Roman" pitchFamily="18" charset="0"/>
                <a:sym typeface="Wingdings" panose="05000000000000000000" pitchFamily="2" charset="2"/>
              </a:rPr>
              <a:t></a:t>
            </a:r>
            <a:r>
              <a:rPr lang="en-US" sz="3200" b="1" dirty="0">
                <a:latin typeface="Bookman Old Style" pitchFamily="18" charset="0"/>
                <a:ea typeface="Dynapuff Condensed" charset="0"/>
                <a:cs typeface="Times New Roman" pitchFamily="18" charset="0"/>
              </a:rPr>
              <a:t> </a:t>
            </a:r>
            <a:r>
              <a:rPr lang="en-US" sz="3200" dirty="0">
                <a:latin typeface="Bookman Old Style" pitchFamily="18" charset="0"/>
                <a:ea typeface="Dynapuff Condensed" charset="0"/>
                <a:cs typeface="Times New Roman" pitchFamily="18" charset="0"/>
              </a:rPr>
              <a:t>This has included the maternal grandparents and dependent parents-in-law of female employees.</a:t>
            </a:r>
            <a:endParaRPr lang="en-US" sz="3200" b="1" u="sng" dirty="0">
              <a:latin typeface="Dynapuff Condensed" charset="0"/>
              <a:ea typeface="Dynapuff Condensed" charset="0"/>
              <a:cs typeface="Times New Roman" pitchFamily="18" charset="0"/>
            </a:endParaRPr>
          </a:p>
          <a:p>
            <a:pPr lvl="1" algn="just" fontAlgn="base">
              <a:spcBef>
                <a:spcPct val="0"/>
              </a:spcBef>
              <a:spcAft>
                <a:spcPct val="0"/>
              </a:spcAft>
            </a:pPr>
            <a:endParaRPr lang="en-US" sz="3200" b="1" u="sng" dirty="0">
              <a:latin typeface="Bookman Old Style" pitchFamily="18" charset="0"/>
              <a:ea typeface="Dynapuff Condensed" charset="0"/>
              <a:cs typeface="Times New Roman" pitchFamily="18" charset="0"/>
            </a:endParaRPr>
          </a:p>
          <a:p>
            <a:pPr lvl="1" algn="just" fontAlgn="base">
              <a:spcBef>
                <a:spcPct val="0"/>
              </a:spcBef>
              <a:spcAft>
                <a:spcPct val="0"/>
              </a:spcAft>
            </a:pPr>
            <a:r>
              <a:rPr lang="en-US" sz="3200" b="1" u="sng" dirty="0">
                <a:latin typeface="Bookman Old Style" pitchFamily="18" charset="0"/>
                <a:ea typeface="Dynapuff Condensed" charset="0"/>
                <a:cs typeface="Times New Roman" pitchFamily="18" charset="0"/>
              </a:rPr>
              <a:t>Commuting Accidents Coverage</a:t>
            </a:r>
            <a:r>
              <a:rPr lang="en-US" sz="3200" b="1" u="sng" dirty="0">
                <a:latin typeface="Bookman Old Style" pitchFamily="18" charset="0"/>
                <a:ea typeface="Dynapuff Condensed" charset="0"/>
                <a:cs typeface="Times New Roman" pitchFamily="18" charset="0"/>
                <a:sym typeface="Wingdings" panose="05000000000000000000" pitchFamily="2" charset="2"/>
              </a:rPr>
              <a:t></a:t>
            </a:r>
            <a:r>
              <a:rPr lang="en-US" sz="3200" b="1" dirty="0">
                <a:latin typeface="Bookman Old Style" pitchFamily="18" charset="0"/>
                <a:ea typeface="Dynapuff Condensed" charset="0"/>
                <a:cs typeface="Times New Roman" pitchFamily="18" charset="0"/>
                <a:sym typeface="Wingdings" panose="05000000000000000000" pitchFamily="2" charset="2"/>
              </a:rPr>
              <a:t> </a:t>
            </a:r>
            <a:r>
              <a:rPr lang="en-US" sz="3200" dirty="0">
                <a:latin typeface="Bookman Old Style" pitchFamily="18" charset="0"/>
                <a:ea typeface="Dynapuff Condensed" charset="0"/>
                <a:cs typeface="Times New Roman" pitchFamily="18" charset="0"/>
              </a:rPr>
              <a:t>The accident occurred during travelling from home to office and back is also covered in employment.</a:t>
            </a:r>
          </a:p>
          <a:p>
            <a:pPr lvl="1" algn="just" fontAlgn="base">
              <a:spcBef>
                <a:spcPct val="0"/>
              </a:spcBef>
              <a:spcAft>
                <a:spcPct val="0"/>
              </a:spcAft>
            </a:pPr>
            <a:endParaRPr lang="en-US" sz="3200" b="1" u="sng" dirty="0">
              <a:latin typeface="Bookman Old Style" pitchFamily="18" charset="0"/>
              <a:ea typeface="Dynapuff Condensed" charset="0"/>
              <a:cs typeface="Times New Roman" pitchFamily="18" charset="0"/>
            </a:endParaRPr>
          </a:p>
          <a:p>
            <a:pPr lvl="1" algn="just" fontAlgn="base">
              <a:spcBef>
                <a:spcPct val="0"/>
              </a:spcBef>
              <a:spcAft>
                <a:spcPct val="0"/>
              </a:spcAft>
            </a:pPr>
            <a:r>
              <a:rPr lang="en-US" sz="3200" b="1" u="sng" dirty="0">
                <a:latin typeface="Bookman Old Style" pitchFamily="18" charset="0"/>
                <a:ea typeface="Dynapuff Condensed" charset="0"/>
                <a:cs typeface="Times New Roman" pitchFamily="18" charset="0"/>
              </a:rPr>
              <a:t>There are various penalty clauses in the Code on Social Security on non-compliances.</a:t>
            </a:r>
          </a:p>
          <a:p>
            <a:pPr lvl="1" algn="just" fontAlgn="base">
              <a:spcBef>
                <a:spcPct val="0"/>
              </a:spcBef>
              <a:spcAft>
                <a:spcPct val="0"/>
              </a:spcAft>
            </a:pPr>
            <a:endParaRPr lang="en-US" sz="3200" b="1" u="sng" dirty="0">
              <a:latin typeface="Bookman Old Style" pitchFamily="18" charset="0"/>
              <a:ea typeface="Dynapuff Condensed" charset="0"/>
              <a:cs typeface="Times New Roman" pitchFamily="18" charset="0"/>
            </a:endParaRPr>
          </a:p>
        </p:txBody>
      </p:sp>
      <p:sp>
        <p:nvSpPr>
          <p:cNvPr id="4" name="Freeform 10">
            <a:extLst>
              <a:ext uri="{FF2B5EF4-FFF2-40B4-BE49-F238E27FC236}">
                <a16:creationId xmlns:a16="http://schemas.microsoft.com/office/drawing/2014/main" id="{72B6F73D-DB67-409F-B5E7-72798CACFC7A}"/>
              </a:ext>
            </a:extLst>
          </p:cNvPr>
          <p:cNvSpPr/>
          <p:nvPr/>
        </p:nvSpPr>
        <p:spPr>
          <a:xfrm>
            <a:off x="609600" y="6283593"/>
            <a:ext cx="3505200" cy="2590800"/>
          </a:xfrm>
          <a:custGeom>
            <a:avLst/>
            <a:gdLst/>
            <a:ahLst/>
            <a:cxnLst/>
            <a:rect l="l" t="t" r="r" b="b"/>
            <a:pathLst>
              <a:path w="6823895" h="4114800">
                <a:moveTo>
                  <a:pt x="0" y="0"/>
                </a:moveTo>
                <a:lnTo>
                  <a:pt x="6823895" y="0"/>
                </a:lnTo>
                <a:lnTo>
                  <a:pt x="6823895"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a:effectLst>
            <a:reflection blurRad="6350" stA="50000" endA="300" endPos="55000" dir="5400000" sy="-100000" algn="bl" rotWithShape="0"/>
          </a:effectLst>
        </p:spPr>
        <p:txBody>
          <a:bodyPr/>
          <a:lstStyle/>
          <a:p>
            <a:endParaRPr lang="en-US"/>
          </a:p>
        </p:txBody>
      </p:sp>
    </p:spTree>
    <p:extLst>
      <p:ext uri="{BB962C8B-B14F-4D97-AF65-F5344CB8AC3E}">
        <p14:creationId xmlns:p14="http://schemas.microsoft.com/office/powerpoint/2010/main" val="15473253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ChangeArrowheads="1"/>
          </p:cNvSpPr>
          <p:nvPr/>
        </p:nvSpPr>
        <p:spPr bwMode="auto">
          <a:xfrm>
            <a:off x="2895600" y="42105"/>
            <a:ext cx="13487400" cy="10202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9" tIns="45719" rIns="91439" bIns="45719" numCol="1" anchor="ctr" anchorCtr="0" compatLnSpc="1">
            <a:prstTxWarp prst="textNoShape">
              <a:avLst/>
            </a:prstTxWarp>
            <a:spAutoFit/>
          </a:bodyPr>
          <a:lstStyle/>
          <a:p>
            <a:pPr lvl="1" algn="ctr" fontAlgn="base">
              <a:spcBef>
                <a:spcPct val="0"/>
              </a:spcBef>
              <a:spcAft>
                <a:spcPct val="0"/>
              </a:spcAft>
            </a:pPr>
            <a:r>
              <a:rPr lang="en-US" sz="3900" b="1" u="sng" dirty="0">
                <a:solidFill>
                  <a:schemeClr val="tx2">
                    <a:lumMod val="75000"/>
                  </a:schemeClr>
                </a:solidFill>
                <a:latin typeface="Bookman Old Style" pitchFamily="18" charset="0"/>
                <a:ea typeface="Dynapuff Condensed" charset="0"/>
                <a:cs typeface="Times New Roman" pitchFamily="18" charset="0"/>
              </a:rPr>
              <a:t>The Occupational Safety, Health and Working Conditions Code 2020</a:t>
            </a:r>
          </a:p>
          <a:p>
            <a:pPr lvl="1" algn="ctr" fontAlgn="base">
              <a:spcBef>
                <a:spcPct val="0"/>
              </a:spcBef>
              <a:spcAft>
                <a:spcPct val="0"/>
              </a:spcAft>
            </a:pPr>
            <a:endParaRPr lang="en-US" sz="3900" b="1" u="sng" dirty="0">
              <a:solidFill>
                <a:schemeClr val="tx2">
                  <a:lumMod val="75000"/>
                </a:schemeClr>
              </a:solidFill>
              <a:latin typeface="Bookman Old Style" pitchFamily="18" charset="0"/>
              <a:ea typeface="Dynapuff Condensed" charset="0"/>
              <a:cs typeface="Times New Roman" pitchFamily="18" charset="0"/>
            </a:endParaRPr>
          </a:p>
          <a:p>
            <a:pPr lvl="1" algn="just" fontAlgn="base">
              <a:spcBef>
                <a:spcPct val="0"/>
              </a:spcBef>
              <a:spcAft>
                <a:spcPct val="0"/>
              </a:spcAft>
            </a:pPr>
            <a:r>
              <a:rPr lang="en-US" sz="3000" b="1" dirty="0">
                <a:latin typeface="Bookman Old Style" pitchFamily="18" charset="0"/>
                <a:ea typeface="Dynapuff Condensed" charset="0"/>
                <a:cs typeface="Times New Roman" pitchFamily="18" charset="0"/>
              </a:rPr>
              <a:t>This law is related to safety and welfare of workers and business friendly regulatory procedures.</a:t>
            </a:r>
          </a:p>
          <a:p>
            <a:pPr lvl="1" algn="just" fontAlgn="base">
              <a:spcBef>
                <a:spcPct val="0"/>
              </a:spcBef>
              <a:spcAft>
                <a:spcPct val="0"/>
              </a:spcAft>
            </a:pPr>
            <a:endParaRPr lang="en-US" sz="3000" dirty="0">
              <a:latin typeface="Bookman Old Style" pitchFamily="18" charset="0"/>
              <a:ea typeface="Dynapuff Condensed" charset="0"/>
              <a:cs typeface="Times New Roman" pitchFamily="18" charset="0"/>
            </a:endParaRPr>
          </a:p>
          <a:p>
            <a:pPr lvl="1" algn="just" fontAlgn="base">
              <a:spcBef>
                <a:spcPct val="0"/>
              </a:spcBef>
              <a:spcAft>
                <a:spcPct val="0"/>
              </a:spcAft>
            </a:pPr>
            <a:r>
              <a:rPr lang="en-US" sz="3000" b="1" dirty="0">
                <a:latin typeface="Bookman Old Style" pitchFamily="18" charset="0"/>
                <a:ea typeface="Dynapuff Condensed" charset="0"/>
                <a:cs typeface="Times New Roman" pitchFamily="18" charset="0"/>
              </a:rPr>
              <a:t>The main points are: </a:t>
            </a:r>
          </a:p>
          <a:p>
            <a:pPr lvl="1" algn="just" fontAlgn="base">
              <a:spcBef>
                <a:spcPct val="0"/>
              </a:spcBef>
              <a:spcAft>
                <a:spcPct val="0"/>
              </a:spcAft>
            </a:pPr>
            <a:endParaRPr lang="en-US" sz="3000" b="1" dirty="0">
              <a:latin typeface="Bookman Old Style" pitchFamily="18" charset="0"/>
              <a:ea typeface="Dynapuff Condensed" charset="0"/>
              <a:cs typeface="Times New Roman" pitchFamily="18" charset="0"/>
            </a:endParaRPr>
          </a:p>
          <a:p>
            <a:pPr lvl="1" algn="just" fontAlgn="base">
              <a:spcBef>
                <a:spcPct val="0"/>
              </a:spcBef>
              <a:spcAft>
                <a:spcPct val="0"/>
              </a:spcAft>
            </a:pPr>
            <a:r>
              <a:rPr lang="en-US" sz="3000" b="1" u="sng" dirty="0">
                <a:latin typeface="Bookman Old Style" pitchFamily="18" charset="0"/>
                <a:ea typeface="Dynapuff Condensed" charset="0"/>
                <a:cs typeface="Times New Roman" pitchFamily="18" charset="0"/>
              </a:rPr>
              <a:t>Simplified Compliance</a:t>
            </a:r>
            <a:r>
              <a:rPr lang="en-US" sz="3000" b="1" u="sng" dirty="0">
                <a:latin typeface="Bookman Old Style" pitchFamily="18" charset="0"/>
                <a:ea typeface="Dynapuff Condensed" charset="0"/>
                <a:cs typeface="Times New Roman" pitchFamily="18" charset="0"/>
                <a:sym typeface="Wingdings" panose="05000000000000000000" pitchFamily="2" charset="2"/>
              </a:rPr>
              <a:t></a:t>
            </a:r>
            <a:r>
              <a:rPr lang="en-US" sz="3000" b="1" dirty="0">
                <a:latin typeface="Bookman Old Style" pitchFamily="18" charset="0"/>
                <a:ea typeface="Dynapuff Condensed" charset="0"/>
                <a:cs typeface="Times New Roman" pitchFamily="18" charset="0"/>
                <a:sym typeface="Wingdings" panose="05000000000000000000" pitchFamily="2" charset="2"/>
              </a:rPr>
              <a:t> </a:t>
            </a:r>
            <a:r>
              <a:rPr lang="en-US" sz="3000" dirty="0">
                <a:latin typeface="Bookman Old Style" pitchFamily="18" charset="0"/>
                <a:ea typeface="Dynapuff Condensed" charset="0"/>
                <a:cs typeface="Times New Roman" pitchFamily="18" charset="0"/>
              </a:rPr>
              <a:t>The system of one license, one registration and one return has been developed.  </a:t>
            </a:r>
          </a:p>
          <a:p>
            <a:pPr lvl="1" algn="just" fontAlgn="base">
              <a:spcBef>
                <a:spcPct val="0"/>
              </a:spcBef>
              <a:spcAft>
                <a:spcPct val="0"/>
              </a:spcAft>
            </a:pPr>
            <a:endParaRPr lang="en-US" sz="3000" dirty="0">
              <a:latin typeface="Bookman Old Style" pitchFamily="18" charset="0"/>
              <a:ea typeface="Dynapuff Condensed" charset="0"/>
              <a:cs typeface="Times New Roman" pitchFamily="18" charset="0"/>
            </a:endParaRPr>
          </a:p>
          <a:p>
            <a:pPr lvl="1" algn="just" fontAlgn="base">
              <a:spcBef>
                <a:spcPct val="0"/>
              </a:spcBef>
              <a:spcAft>
                <a:spcPct val="0"/>
              </a:spcAft>
            </a:pPr>
            <a:r>
              <a:rPr lang="en-US" sz="3000" b="1" u="sng" dirty="0">
                <a:latin typeface="Bookman Old Style" pitchFamily="18" charset="0"/>
                <a:ea typeface="Dynapuff Condensed" charset="0"/>
                <a:cs typeface="Times New Roman" pitchFamily="18" charset="0"/>
              </a:rPr>
              <a:t>Safety and welfare</a:t>
            </a:r>
            <a:r>
              <a:rPr lang="en-US" sz="3000" b="1" u="sng" dirty="0">
                <a:latin typeface="Bookman Old Style" pitchFamily="18" charset="0"/>
                <a:ea typeface="Dynapuff Condensed" charset="0"/>
                <a:cs typeface="Times New Roman" pitchFamily="18" charset="0"/>
                <a:sym typeface="Wingdings" panose="05000000000000000000" pitchFamily="2" charset="2"/>
              </a:rPr>
              <a:t> </a:t>
            </a:r>
            <a:r>
              <a:rPr lang="en-US" sz="3000" dirty="0">
                <a:latin typeface="Bookman Old Style" pitchFamily="18" charset="0"/>
                <a:ea typeface="Dynapuff Condensed" charset="0"/>
                <a:cs typeface="Times New Roman" pitchFamily="18" charset="0"/>
              </a:rPr>
              <a:t>The concept of free Annual Checkup initiated. </a:t>
            </a:r>
          </a:p>
          <a:p>
            <a:pPr marL="914386" lvl="1" indent="-457193" algn="just" fontAlgn="base">
              <a:spcBef>
                <a:spcPct val="0"/>
              </a:spcBef>
              <a:spcAft>
                <a:spcPct val="0"/>
              </a:spcAft>
              <a:buFont typeface="Arial" pitchFamily="34" charset="0"/>
              <a:buChar char="•"/>
            </a:pPr>
            <a:r>
              <a:rPr lang="en-US" sz="3000" dirty="0">
                <a:latin typeface="Bookman Old Style" pitchFamily="18" charset="0"/>
                <a:ea typeface="Dynapuff Condensed" charset="0"/>
                <a:cs typeface="Times New Roman" pitchFamily="18" charset="0"/>
              </a:rPr>
              <a:t>In the hazardous work the law is applicable if only one employee is working. </a:t>
            </a:r>
          </a:p>
          <a:p>
            <a:pPr marL="914386" lvl="1" indent="-457193" algn="just" fontAlgn="base">
              <a:spcBef>
                <a:spcPct val="0"/>
              </a:spcBef>
              <a:spcAft>
                <a:spcPct val="0"/>
              </a:spcAft>
              <a:buFont typeface="Arial" pitchFamily="34" charset="0"/>
              <a:buChar char="•"/>
            </a:pPr>
            <a:r>
              <a:rPr lang="en-US" sz="3000" dirty="0">
                <a:latin typeface="Bookman Old Style" pitchFamily="18" charset="0"/>
                <a:ea typeface="Dynapuff Condensed" charset="0"/>
                <a:cs typeface="Times New Roman" pitchFamily="18" charset="0"/>
              </a:rPr>
              <a:t>Safety committee is required in the establishment having more than 500 workers. </a:t>
            </a:r>
          </a:p>
          <a:p>
            <a:pPr marL="914386" lvl="1" indent="-457193" algn="just" fontAlgn="base">
              <a:spcBef>
                <a:spcPct val="0"/>
              </a:spcBef>
              <a:spcAft>
                <a:spcPct val="0"/>
              </a:spcAft>
              <a:buFont typeface="Arial" pitchFamily="34" charset="0"/>
              <a:buChar char="•"/>
            </a:pPr>
            <a:r>
              <a:rPr lang="en-US" sz="3000" dirty="0">
                <a:latin typeface="Bookman Old Style" pitchFamily="18" charset="0"/>
                <a:ea typeface="Dynapuff Condensed" charset="0"/>
                <a:cs typeface="Times New Roman" pitchFamily="18" charset="0"/>
              </a:rPr>
              <a:t>Appointment letter is mandatory including the job details, wages, and social security etc.</a:t>
            </a:r>
          </a:p>
          <a:p>
            <a:pPr lvl="1" algn="just" fontAlgn="base">
              <a:spcBef>
                <a:spcPct val="0"/>
              </a:spcBef>
              <a:spcAft>
                <a:spcPct val="0"/>
              </a:spcAft>
            </a:pPr>
            <a:endParaRPr lang="en-US" sz="3000" u="sng" dirty="0">
              <a:latin typeface="Bookman Old Style" pitchFamily="18" charset="0"/>
              <a:ea typeface="Dynapuff Condensed" charset="0"/>
              <a:cs typeface="Times New Roman" pitchFamily="18" charset="0"/>
            </a:endParaRPr>
          </a:p>
          <a:p>
            <a:pPr lvl="1" algn="just" fontAlgn="base">
              <a:spcBef>
                <a:spcPct val="0"/>
              </a:spcBef>
              <a:spcAft>
                <a:spcPct val="0"/>
              </a:spcAft>
            </a:pPr>
            <a:r>
              <a:rPr lang="en-US" sz="3000" b="1" u="sng" dirty="0">
                <a:latin typeface="Bookman Old Style" pitchFamily="18" charset="0"/>
                <a:ea typeface="Dynapuff Condensed" charset="0"/>
                <a:cs typeface="Times New Roman" pitchFamily="18" charset="0"/>
              </a:rPr>
              <a:t>Women’s Employment </a:t>
            </a:r>
            <a:r>
              <a:rPr lang="en-US" sz="3000" b="1" dirty="0">
                <a:latin typeface="Bookman Old Style" pitchFamily="18" charset="0"/>
                <a:ea typeface="Dynapuff Condensed" charset="0"/>
                <a:cs typeface="Times New Roman" pitchFamily="18" charset="0"/>
              </a:rPr>
              <a:t>- </a:t>
            </a:r>
            <a:r>
              <a:rPr lang="en-US" sz="3000" dirty="0">
                <a:latin typeface="Bookman Old Style" pitchFamily="18" charset="0"/>
                <a:ea typeface="Dynapuff Condensed" charset="0"/>
                <a:cs typeface="Times New Roman" pitchFamily="18" charset="0"/>
              </a:rPr>
              <a:t>Women can work in all types of establishments with consent and safety measures.</a:t>
            </a:r>
          </a:p>
        </p:txBody>
      </p:sp>
      <p:sp>
        <p:nvSpPr>
          <p:cNvPr id="4" name="Freeform 10">
            <a:extLst>
              <a:ext uri="{FF2B5EF4-FFF2-40B4-BE49-F238E27FC236}">
                <a16:creationId xmlns:a16="http://schemas.microsoft.com/office/drawing/2014/main" id="{729D7722-F18A-41E4-AFEB-4E3F6F992B6C}"/>
              </a:ext>
            </a:extLst>
          </p:cNvPr>
          <p:cNvSpPr/>
          <p:nvPr/>
        </p:nvSpPr>
        <p:spPr>
          <a:xfrm>
            <a:off x="14287" y="6286500"/>
            <a:ext cx="3109913" cy="2590800"/>
          </a:xfrm>
          <a:custGeom>
            <a:avLst/>
            <a:gdLst/>
            <a:ahLst/>
            <a:cxnLst/>
            <a:rect l="l" t="t" r="r" b="b"/>
            <a:pathLst>
              <a:path w="6823895" h="4114800">
                <a:moveTo>
                  <a:pt x="0" y="0"/>
                </a:moveTo>
                <a:lnTo>
                  <a:pt x="6823895" y="0"/>
                </a:lnTo>
                <a:lnTo>
                  <a:pt x="6823895"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a:effectLst>
            <a:reflection blurRad="6350" stA="50000" endA="300" endPos="55000" dir="5400000" sy="-100000" algn="bl" rotWithShape="0"/>
          </a:effectLst>
        </p:spPr>
        <p:txBody>
          <a:bodyPr/>
          <a:lstStyle/>
          <a:p>
            <a:endParaRPr lang="en-US"/>
          </a:p>
        </p:txBody>
      </p:sp>
    </p:spTree>
    <p:extLst>
      <p:ext uri="{BB962C8B-B14F-4D97-AF65-F5344CB8AC3E}">
        <p14:creationId xmlns:p14="http://schemas.microsoft.com/office/powerpoint/2010/main" val="1842281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p:nvPr/>
        </p:nvSpPr>
        <p:spPr>
          <a:xfrm>
            <a:off x="3733800" y="2095500"/>
            <a:ext cx="13853380" cy="7752956"/>
          </a:xfrm>
          <a:prstGeom prst="rect">
            <a:avLst/>
          </a:prstGeom>
        </p:spPr>
        <p:txBody>
          <a:bodyPr wrap="square" lIns="0" tIns="0" rIns="0" bIns="0" rtlCol="0" anchor="t">
            <a:spAutoFit/>
          </a:bodyPr>
          <a:lstStyle/>
          <a:p>
            <a:pPr algn="just">
              <a:lnSpc>
                <a:spcPts val="5179"/>
              </a:lnSpc>
            </a:pPr>
            <a:r>
              <a:rPr lang="en-US" sz="3200" dirty="0">
                <a:solidFill>
                  <a:srgbClr val="000000"/>
                </a:solidFill>
                <a:latin typeface="Bookman Old Style" pitchFamily="18" charset="0"/>
                <a:ea typeface="Dynapuff Condensed"/>
                <a:cs typeface="Dynapuff Condensed"/>
                <a:sym typeface="Dynapuff Condensed"/>
              </a:rPr>
              <a:t>The labour is the subject matter of Concurrent List (List III) in the Seventh Schedule of The Indian Constitution. The Central and state both the Government are required to notify the rules. </a:t>
            </a:r>
          </a:p>
          <a:p>
            <a:pPr algn="just">
              <a:lnSpc>
                <a:spcPts val="5179"/>
              </a:lnSpc>
            </a:pPr>
            <a:r>
              <a:rPr lang="en-US" sz="3200" b="1" dirty="0">
                <a:solidFill>
                  <a:srgbClr val="000000"/>
                </a:solidFill>
                <a:latin typeface="Bookman Old Style" pitchFamily="18" charset="0"/>
                <a:ea typeface="Dynapuff Condensed"/>
                <a:cs typeface="Dynapuff Condensed"/>
                <a:sym typeface="Dynapuff Condensed"/>
              </a:rPr>
              <a:t>The implementation is delayed as :</a:t>
            </a:r>
          </a:p>
          <a:p>
            <a:pPr algn="just">
              <a:lnSpc>
                <a:spcPct val="150000"/>
              </a:lnSpc>
            </a:pPr>
            <a:r>
              <a:rPr lang="en-US" sz="3200" dirty="0">
                <a:solidFill>
                  <a:srgbClr val="000000"/>
                </a:solidFill>
                <a:latin typeface="Bookman Old Style" pitchFamily="18" charset="0"/>
                <a:ea typeface="Dynapuff Condensed"/>
                <a:cs typeface="Dynapuff Condensed"/>
                <a:sym typeface="Dynapuff Condensed"/>
              </a:rPr>
              <a:t>i.)  Central and State both have to notify and publish the specific rules. The Central Government has published its draft rules for public consultation. Many states Government are still in the process of finalising the rules. </a:t>
            </a:r>
          </a:p>
          <a:p>
            <a:pPr algn="just">
              <a:lnSpc>
                <a:spcPct val="150000"/>
              </a:lnSpc>
            </a:pPr>
            <a:r>
              <a:rPr lang="en-US" sz="3200" dirty="0">
                <a:solidFill>
                  <a:srgbClr val="000000"/>
                </a:solidFill>
                <a:latin typeface="Bookman Old Style" pitchFamily="18" charset="0"/>
                <a:ea typeface="Dynapuff Condensed"/>
                <a:cs typeface="Dynapuff Condensed"/>
                <a:sym typeface="Dynapuff Condensed"/>
              </a:rPr>
              <a:t>ii) There is resistance from Opposition and some of the trade unions. </a:t>
            </a:r>
          </a:p>
          <a:p>
            <a:pPr algn="just">
              <a:lnSpc>
                <a:spcPct val="150000"/>
              </a:lnSpc>
            </a:pPr>
            <a:r>
              <a:rPr lang="en-US" sz="3200" dirty="0">
                <a:solidFill>
                  <a:srgbClr val="000000"/>
                </a:solidFill>
                <a:latin typeface="Bookman Old Style" pitchFamily="18" charset="0"/>
                <a:ea typeface="Dynapuff Condensed"/>
                <a:cs typeface="Dynapuff Condensed"/>
                <a:sym typeface="Dynapuff Condensed"/>
              </a:rPr>
              <a:t>iii). Enablement will require time for updating/framing the policies and rules. </a:t>
            </a:r>
            <a:endParaRPr lang="en-US" sz="3700" dirty="0">
              <a:solidFill>
                <a:srgbClr val="000000"/>
              </a:solidFill>
              <a:latin typeface="Dynapuff Condensed"/>
              <a:ea typeface="Dynapuff Condensed"/>
              <a:cs typeface="Dynapuff Condensed"/>
              <a:sym typeface="Dynapuff Condensed"/>
            </a:endParaRPr>
          </a:p>
        </p:txBody>
      </p:sp>
      <p:sp>
        <p:nvSpPr>
          <p:cNvPr id="8" name="TextBox 8"/>
          <p:cNvSpPr txBox="1"/>
          <p:nvPr/>
        </p:nvSpPr>
        <p:spPr>
          <a:xfrm>
            <a:off x="5029200" y="800100"/>
            <a:ext cx="10210800" cy="738664"/>
          </a:xfrm>
          <a:prstGeom prst="rect">
            <a:avLst/>
          </a:prstGeom>
        </p:spPr>
        <p:txBody>
          <a:bodyPr wrap="square" lIns="0" tIns="0" rIns="0" bIns="0" rtlCol="0" anchor="t">
            <a:spAutoFit/>
          </a:bodyPr>
          <a:lstStyle/>
          <a:p>
            <a:pPr algn="ctr"/>
            <a:r>
              <a:rPr lang="en-US" sz="4800" b="1" u="sng" spc="62" dirty="0">
                <a:solidFill>
                  <a:schemeClr val="tx2">
                    <a:lumMod val="75000"/>
                  </a:schemeClr>
                </a:solidFill>
                <a:latin typeface="Bookman Old Style" pitchFamily="18" charset="0"/>
                <a:ea typeface="Dynapuff Condensed"/>
                <a:cs typeface="Dynapuff Condensed"/>
                <a:sym typeface="Dynapuff Condensed"/>
              </a:rPr>
              <a:t>OTHER IMPORTANT POINTS</a:t>
            </a:r>
          </a:p>
        </p:txBody>
      </p:sp>
      <p:sp>
        <p:nvSpPr>
          <p:cNvPr id="6" name="Freeform 10">
            <a:extLst>
              <a:ext uri="{FF2B5EF4-FFF2-40B4-BE49-F238E27FC236}">
                <a16:creationId xmlns:a16="http://schemas.microsoft.com/office/drawing/2014/main" id="{C23E7E3E-EB3D-4D20-9EDC-11699116DEE5}"/>
              </a:ext>
            </a:extLst>
          </p:cNvPr>
          <p:cNvSpPr/>
          <p:nvPr/>
        </p:nvSpPr>
        <p:spPr>
          <a:xfrm>
            <a:off x="253213" y="6286500"/>
            <a:ext cx="3175787" cy="2590800"/>
          </a:xfrm>
          <a:custGeom>
            <a:avLst/>
            <a:gdLst/>
            <a:ahLst/>
            <a:cxnLst/>
            <a:rect l="l" t="t" r="r" b="b"/>
            <a:pathLst>
              <a:path w="6823895" h="4114800">
                <a:moveTo>
                  <a:pt x="0" y="0"/>
                </a:moveTo>
                <a:lnTo>
                  <a:pt x="6823895" y="0"/>
                </a:lnTo>
                <a:lnTo>
                  <a:pt x="6823895"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a:effectLst>
            <a:reflection blurRad="6350" stA="50000" endA="300" endPos="55000" dir="5400000" sy="-100000" algn="bl" rotWithShape="0"/>
          </a:effectLst>
        </p:spPr>
        <p:txBody>
          <a:bodyPr/>
          <a:lstStyle/>
          <a:p>
            <a:endParaRPr lang="en-US"/>
          </a:p>
        </p:txBody>
      </p:sp>
    </p:spTree>
    <p:extLst>
      <p:ext uri="{BB962C8B-B14F-4D97-AF65-F5344CB8AC3E}">
        <p14:creationId xmlns:p14="http://schemas.microsoft.com/office/powerpoint/2010/main" val="34430691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073816" y="3975666"/>
            <a:ext cx="9251784" cy="1718419"/>
          </a:xfrm>
          <a:prstGeom prst="rect">
            <a:avLst/>
          </a:prstGeom>
        </p:spPr>
        <p:txBody>
          <a:bodyPr wrap="square" lIns="0" tIns="0" rIns="0" bIns="0" rtlCol="0" anchor="t">
            <a:spAutoFit/>
          </a:bodyPr>
          <a:lstStyle/>
          <a:p>
            <a:pPr algn="ctr">
              <a:lnSpc>
                <a:spcPts val="13373"/>
              </a:lnSpc>
            </a:pPr>
            <a:r>
              <a:rPr lang="en-US" sz="9600" spc="502" dirty="0">
                <a:solidFill>
                  <a:srgbClr val="000000"/>
                </a:solidFill>
                <a:latin typeface="Bookman Old Style" pitchFamily="18" charset="0"/>
                <a:ea typeface="Dynapuff Condensed"/>
                <a:cs typeface="Dynapuff Condensed"/>
                <a:sym typeface="Dynapuff Condensed"/>
              </a:rPr>
              <a:t>“THANK YOU”</a:t>
            </a:r>
          </a:p>
        </p:txBody>
      </p:sp>
      <p:sp>
        <p:nvSpPr>
          <p:cNvPr id="4" name="Freeform 10">
            <a:extLst>
              <a:ext uri="{FF2B5EF4-FFF2-40B4-BE49-F238E27FC236}">
                <a16:creationId xmlns:a16="http://schemas.microsoft.com/office/drawing/2014/main" id="{5C742783-097B-40F3-9379-40F38710F43B}"/>
              </a:ext>
            </a:extLst>
          </p:cNvPr>
          <p:cNvSpPr/>
          <p:nvPr/>
        </p:nvSpPr>
        <p:spPr>
          <a:xfrm>
            <a:off x="609600" y="6283593"/>
            <a:ext cx="3505200" cy="2590800"/>
          </a:xfrm>
          <a:custGeom>
            <a:avLst/>
            <a:gdLst/>
            <a:ahLst/>
            <a:cxnLst/>
            <a:rect l="l" t="t" r="r" b="b"/>
            <a:pathLst>
              <a:path w="6823895" h="4114800">
                <a:moveTo>
                  <a:pt x="0" y="0"/>
                </a:moveTo>
                <a:lnTo>
                  <a:pt x="6823895" y="0"/>
                </a:lnTo>
                <a:lnTo>
                  <a:pt x="6823895"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a:effectLst>
            <a:reflection blurRad="6350" stA="50000" endA="300" endPos="55000" dir="5400000" sy="-100000" algn="bl" rotWithShape="0"/>
          </a:effectLst>
        </p:spPr>
        <p:txBody>
          <a:bodyPr/>
          <a:lstStyle/>
          <a:p>
            <a:endParaRPr lang="en-US"/>
          </a:p>
        </p:txBody>
      </p:sp>
    </p:spTree>
    <p:extLst>
      <p:ext uri="{BB962C8B-B14F-4D97-AF65-F5344CB8AC3E}">
        <p14:creationId xmlns:p14="http://schemas.microsoft.com/office/powerpoint/2010/main" val="1301918639"/>
      </p:ext>
    </p:extLst>
  </p:cSld>
  <p:clrMapOvr>
    <a:masterClrMapping/>
  </p:clrMapOvr>
</p:sld>
</file>

<file path=ppt/theme/theme1.xml><?xml version="1.0" encoding="utf-8"?>
<a:theme xmlns:a="http://schemas.openxmlformats.org/drawingml/2006/main" name="Office Theme">
  <a:themeElements>
    <a:clrScheme name="Custom 2">
      <a:dk1>
        <a:sysClr val="windowText" lastClr="000000"/>
      </a:dk1>
      <a:lt1>
        <a:sysClr val="window" lastClr="FFFFFF"/>
      </a:lt1>
      <a:dk2>
        <a:srgbClr val="464646"/>
      </a:dk2>
      <a:lt2>
        <a:srgbClr val="DEF5FA"/>
      </a:lt2>
      <a:accent1>
        <a:srgbClr val="2DA2BF"/>
      </a:accent1>
      <a:accent2>
        <a:srgbClr val="DA1F28"/>
      </a:accent2>
      <a:accent3>
        <a:srgbClr val="000000"/>
      </a:accent3>
      <a:accent4>
        <a:srgbClr val="39639D"/>
      </a:accent4>
      <a:accent5>
        <a:srgbClr val="474B78"/>
      </a:accent5>
      <a:accent6>
        <a:srgbClr val="7D3C4A"/>
      </a:accent6>
      <a:hlink>
        <a:srgbClr val="000000"/>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1872</TotalTime>
  <Words>1609</Words>
  <Application>Microsoft Office PowerPoint</Application>
  <PresentationFormat>Custom</PresentationFormat>
  <Paragraphs>219</Paragraphs>
  <Slides>22</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Dynapuff SemiCondensed</vt:lpstr>
      <vt:lpstr>Bookman Old Style</vt:lpstr>
      <vt:lpstr>Leckerli One</vt:lpstr>
      <vt:lpstr>Wingdings</vt:lpstr>
      <vt:lpstr>Dynapuff Condensed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Cream and  Dark Brown Aesthetic Abstract Corner Project Presentation</dc:title>
  <dc:creator>Admin</dc:creator>
  <cp:lastModifiedBy>Admin</cp:lastModifiedBy>
  <cp:revision>187</cp:revision>
  <cp:lastPrinted>2026-08-24T09:25:47Z</cp:lastPrinted>
  <dcterms:created xsi:type="dcterms:W3CDTF">2006-08-16T00:00:00Z</dcterms:created>
  <dcterms:modified xsi:type="dcterms:W3CDTF">2026-08-24T09:59:26Z</dcterms:modified>
  <dc:identifier>DAG9DBe0SSg</dc:identifier>
</cp:coreProperties>
</file>